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67"/>
  </p:notesMasterIdLst>
  <p:sldIdLst>
    <p:sldId id="256" r:id="rId3"/>
    <p:sldId id="262" r:id="rId4"/>
    <p:sldId id="263" r:id="rId5"/>
    <p:sldId id="264" r:id="rId6"/>
    <p:sldId id="265" r:id="rId7"/>
    <p:sldId id="266" r:id="rId8"/>
    <p:sldId id="267" r:id="rId9"/>
    <p:sldId id="268" r:id="rId10"/>
    <p:sldId id="269" r:id="rId11"/>
    <p:sldId id="270" r:id="rId12"/>
    <p:sldId id="271" r:id="rId13"/>
    <p:sldId id="273" r:id="rId14"/>
    <p:sldId id="277" r:id="rId15"/>
    <p:sldId id="278" r:id="rId16"/>
    <p:sldId id="279" r:id="rId17"/>
    <p:sldId id="280" r:id="rId18"/>
    <p:sldId id="281" r:id="rId19"/>
    <p:sldId id="284" r:id="rId20"/>
    <p:sldId id="285" r:id="rId21"/>
    <p:sldId id="286" r:id="rId22"/>
    <p:sldId id="288" r:id="rId23"/>
    <p:sldId id="289" r:id="rId24"/>
    <p:sldId id="290" r:id="rId25"/>
    <p:sldId id="291" r:id="rId26"/>
    <p:sldId id="292" r:id="rId27"/>
    <p:sldId id="293" r:id="rId28"/>
    <p:sldId id="294" r:id="rId29"/>
    <p:sldId id="295" r:id="rId30"/>
    <p:sldId id="296" r:id="rId31"/>
    <p:sldId id="297"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4" r:id="rId46"/>
    <p:sldId id="315" r:id="rId47"/>
    <p:sldId id="316" r:id="rId48"/>
    <p:sldId id="317" r:id="rId49"/>
    <p:sldId id="319" r:id="rId50"/>
    <p:sldId id="323" r:id="rId51"/>
    <p:sldId id="325" r:id="rId52"/>
    <p:sldId id="326" r:id="rId53"/>
    <p:sldId id="327" r:id="rId54"/>
    <p:sldId id="328" r:id="rId55"/>
    <p:sldId id="329" r:id="rId56"/>
    <p:sldId id="330" r:id="rId57"/>
    <p:sldId id="331" r:id="rId58"/>
    <p:sldId id="333" r:id="rId59"/>
    <p:sldId id="334" r:id="rId60"/>
    <p:sldId id="335" r:id="rId61"/>
    <p:sldId id="337" r:id="rId62"/>
    <p:sldId id="338" r:id="rId63"/>
    <p:sldId id="339" r:id="rId64"/>
    <p:sldId id="340" r:id="rId65"/>
    <p:sldId id="343" r:id="rId66"/>
    <p:sldId id="344" r:id="rId67"/>
    <p:sldId id="345" r:id="rId68"/>
    <p:sldId id="346" r:id="rId69"/>
    <p:sldId id="348" r:id="rId70"/>
    <p:sldId id="350" r:id="rId71"/>
    <p:sldId id="352" r:id="rId72"/>
    <p:sldId id="353" r:id="rId73"/>
    <p:sldId id="354" r:id="rId74"/>
    <p:sldId id="355" r:id="rId75"/>
    <p:sldId id="356" r:id="rId76"/>
    <p:sldId id="357" r:id="rId77"/>
    <p:sldId id="358" r:id="rId78"/>
    <p:sldId id="360" r:id="rId79"/>
    <p:sldId id="361" r:id="rId80"/>
    <p:sldId id="362" r:id="rId81"/>
    <p:sldId id="363" r:id="rId82"/>
    <p:sldId id="365" r:id="rId83"/>
    <p:sldId id="366" r:id="rId84"/>
    <p:sldId id="367" r:id="rId85"/>
    <p:sldId id="368" r:id="rId86"/>
    <p:sldId id="372" r:id="rId87"/>
    <p:sldId id="375" r:id="rId88"/>
    <p:sldId id="376" r:id="rId89"/>
    <p:sldId id="377" r:id="rId90"/>
    <p:sldId id="378" r:id="rId91"/>
    <p:sldId id="379" r:id="rId92"/>
    <p:sldId id="380"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7" r:id="rId109"/>
    <p:sldId id="399" r:id="rId110"/>
    <p:sldId id="400" r:id="rId111"/>
    <p:sldId id="401" r:id="rId112"/>
    <p:sldId id="402" r:id="rId113"/>
    <p:sldId id="403" r:id="rId114"/>
    <p:sldId id="405" r:id="rId115"/>
    <p:sldId id="406" r:id="rId116"/>
    <p:sldId id="407" r:id="rId117"/>
    <p:sldId id="408" r:id="rId118"/>
    <p:sldId id="409" r:id="rId119"/>
    <p:sldId id="410" r:id="rId120"/>
    <p:sldId id="411" r:id="rId121"/>
    <p:sldId id="412" r:id="rId122"/>
    <p:sldId id="413" r:id="rId123"/>
    <p:sldId id="414" r:id="rId124"/>
    <p:sldId id="417" r:id="rId125"/>
    <p:sldId id="418" r:id="rId126"/>
    <p:sldId id="419" r:id="rId127"/>
    <p:sldId id="420" r:id="rId128"/>
    <p:sldId id="421" r:id="rId129"/>
    <p:sldId id="422" r:id="rId130"/>
    <p:sldId id="424" r:id="rId131"/>
    <p:sldId id="427" r:id="rId132"/>
    <p:sldId id="436" r:id="rId133"/>
    <p:sldId id="437" r:id="rId134"/>
    <p:sldId id="438" r:id="rId135"/>
    <p:sldId id="439" r:id="rId136"/>
    <p:sldId id="440" r:id="rId137"/>
    <p:sldId id="441" r:id="rId138"/>
    <p:sldId id="443" r:id="rId139"/>
    <p:sldId id="444" r:id="rId140"/>
    <p:sldId id="445" r:id="rId141"/>
    <p:sldId id="446" r:id="rId142"/>
    <p:sldId id="447" r:id="rId143"/>
    <p:sldId id="448" r:id="rId144"/>
    <p:sldId id="449" r:id="rId145"/>
    <p:sldId id="450" r:id="rId146"/>
    <p:sldId id="451" r:id="rId147"/>
    <p:sldId id="452" r:id="rId148"/>
    <p:sldId id="454" r:id="rId149"/>
    <p:sldId id="455" r:id="rId150"/>
    <p:sldId id="463" r:id="rId151"/>
    <p:sldId id="464" r:id="rId152"/>
    <p:sldId id="465" r:id="rId153"/>
    <p:sldId id="466" r:id="rId154"/>
    <p:sldId id="467" r:id="rId155"/>
    <p:sldId id="468" r:id="rId156"/>
    <p:sldId id="469" r:id="rId157"/>
    <p:sldId id="470" r:id="rId158"/>
    <p:sldId id="473" r:id="rId159"/>
    <p:sldId id="474" r:id="rId160"/>
    <p:sldId id="475" r:id="rId161"/>
    <p:sldId id="476" r:id="rId162"/>
    <p:sldId id="482" r:id="rId163"/>
    <p:sldId id="491" r:id="rId164"/>
    <p:sldId id="492" r:id="rId165"/>
    <p:sldId id="493" r:id="rId1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2" roundtripDataSignature="AMtx7mj4E+bhR24zFoGjnlenbal7A9hG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Andrews" initials="" lastIdx="11" clrIdx="0"/>
  <p:cmAuthor id="1" name="L Carley" initials="" lastIdx="3" clrIdx="1"/>
  <p:cmAuthor id="2" name="Wendy Ker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7065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5216-18D2-4814-BB6A-587B3A373916}">
  <a:tblStyle styleId="{52045216-18D2-4814-BB6A-587B3A373916}" styleName="Table_0">
    <a:wholeTbl>
      <a:tcTxStyle b="off" i="off">
        <a:font>
          <a:latin typeface="Source Sans Pro"/>
          <a:ea typeface="Source Sans Pro"/>
          <a:cs typeface="Source Sans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Source Sans Pro"/>
          <a:ea typeface="Source Sans Pro"/>
          <a:cs typeface="Source Sans Pro"/>
        </a:font>
        <a:schemeClr val="lt1"/>
      </a:tcTxStyle>
      <a:tcStyle>
        <a:tcBdr/>
        <a:fill>
          <a:solidFill>
            <a:schemeClr val="accent1"/>
          </a:solidFill>
        </a:fill>
      </a:tcStyle>
    </a:lastCol>
    <a:firstCol>
      <a:tcTxStyle b="on" i="off">
        <a:font>
          <a:latin typeface="Source Sans Pro"/>
          <a:ea typeface="Source Sans Pro"/>
          <a:cs typeface="Source Sans Pro"/>
        </a:font>
        <a:schemeClr val="lt1"/>
      </a:tcTxStyle>
      <a:tcStyle>
        <a:tcBdr/>
        <a:fill>
          <a:solidFill>
            <a:schemeClr val="accent1"/>
          </a:solidFill>
        </a:fill>
      </a:tcStyle>
    </a:firstCol>
    <a:lastRow>
      <a:tcTxStyle b="on" i="off">
        <a:font>
          <a:latin typeface="Source Sans Pro"/>
          <a:ea typeface="Source Sans Pro"/>
          <a:cs typeface="Source Sans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ource Sans Pro"/>
          <a:ea typeface="Source Sans Pro"/>
          <a:cs typeface="Source Sans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85EDF71-5328-4DDF-94FC-83832076625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CA027D-C4AA-4732-B5E9-40231D74EA01}"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6467" autoAdjust="0"/>
  </p:normalViewPr>
  <p:slideViewPr>
    <p:cSldViewPr snapToGrid="0">
      <p:cViewPr varScale="1">
        <p:scale>
          <a:sx n="96" d="100"/>
          <a:sy n="96" d="100"/>
        </p:scale>
        <p:origin x="1608" y="108"/>
      </p:cViewPr>
      <p:guideLst>
        <p:guide orient="horz" pos="2160"/>
        <p:guide pos="2880"/>
      </p:guideLst>
    </p:cSldViewPr>
  </p:slideViewPr>
  <p:outlineViewPr>
    <p:cViewPr>
      <p:scale>
        <a:sx n="33" d="100"/>
        <a:sy n="33" d="100"/>
      </p:scale>
      <p:origin x="0" y="-1119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73" Type="http://schemas.openxmlformats.org/officeDocument/2006/relationships/commentAuthors" Target="commentAuthor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74"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275"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theme" Target="theme/theme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77"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80"/>
              </a:spcBef>
              <a:spcAft>
                <a:spcPts val="0"/>
              </a:spcAft>
              <a:buNone/>
            </a:pPr>
            <a:endParaRPr dirty="0">
              <a:latin typeface="Arial"/>
              <a:ea typeface="Arial"/>
              <a:cs typeface="Arial"/>
              <a:sym typeface="Arial"/>
            </a:endParaRPr>
          </a:p>
        </p:txBody>
      </p:sp>
      <p:sp>
        <p:nvSpPr>
          <p:cNvPr id="74" name="Google Shape;7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201" name="Google Shape;20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3" name="Google Shape;1283;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284" name="Google Shape;1284;p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6" name="Google Shape;1296;p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297" name="Google Shape;1297;p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10" name="Google Shape;1310;p1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1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18" name="Google Shape;1318;p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26" name="Google Shape;1326;p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f12912a4d9_0_3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3" name="Google Shape;1333;gf12912a4d9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34" name="Google Shape;1334;gf12912a4d9_0_3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1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5" name="Google Shape;1345;p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46" name="Google Shape;1346;p1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58" name="Google Shape;1358;p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1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4" name="Google Shape;1374;p1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4" name="Google Shape;1384;p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85" name="Google Shape;1385;p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225" name="Google Shape;2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3" name="Google Shape;1393;p1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4" name="Google Shape;1394;p1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1" name="Google Shape;1401;p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402" name="Google Shape;1402;p1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9" name="Google Shape;1409;p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410" name="Google Shape;1410;p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p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426" name="Google Shape;1426;p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1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3" name="Google Shape;1433;p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4" name="Google Shape;1434;p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1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2" name="Google Shape;1442;p1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443" name="Google Shape;1443;p1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1" name="Google Shape;1451;p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p1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9" name="Google Shape;1459;p1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1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467" name="Google Shape;1467;p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4" name="Google Shape;1474;p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475" name="Google Shape;1475;p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243" name="Google Shape;24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483" name="Google Shape;1483;p1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p1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491" name="Google Shape;1491;p1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60: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9" name="Google Shape;1499;p160: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500" name="Google Shape;1500;p160: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1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4" name="Google Shape;1524;p1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525" name="Google Shape;1525;p1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1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2" name="Google Shape;1532;p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533" name="Google Shape;1533;p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p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2" name="Google Shape;1542;p1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1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9" name="Google Shape;1549;p1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550" name="Google Shape;1550;p1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7" name="Google Shape;1557;p1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58" name="Google Shape;1558;p1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5" name="Google Shape;1565;p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b="1" dirty="0">
              <a:latin typeface="Arial"/>
              <a:ea typeface="Arial"/>
              <a:cs typeface="Arial"/>
              <a:sym typeface="Arial"/>
            </a:endParaRPr>
          </a:p>
        </p:txBody>
      </p:sp>
      <p:sp>
        <p:nvSpPr>
          <p:cNvPr id="1566" name="Google Shape;1566;p1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p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582" name="Google Shape;1582;p1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277" name="Google Shape;2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1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1" name="Google Shape;1611;p1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latin typeface="Arial"/>
                <a:ea typeface="Arial"/>
                <a:cs typeface="Arial"/>
                <a:sym typeface="Arial"/>
              </a:rPr>
              <a:t>2 min</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Trainer talk:</a:t>
            </a:r>
            <a:endParaRPr i="0">
              <a:latin typeface="Arial"/>
              <a:ea typeface="Arial"/>
              <a:cs typeface="Arial"/>
              <a:sym typeface="Arial"/>
            </a:endParaRPr>
          </a:p>
          <a:p>
            <a:pPr marL="0" lvl="0" indent="0" algn="l" rtl="0">
              <a:spcBef>
                <a:spcPts val="0"/>
              </a:spcBef>
              <a:spcAft>
                <a:spcPts val="0"/>
              </a:spcAft>
              <a:buNone/>
            </a:pPr>
            <a:r>
              <a:rPr lang="en-US" b="1" i="0">
                <a:latin typeface="Arial"/>
                <a:ea typeface="Arial"/>
                <a:cs typeface="Arial"/>
                <a:sym typeface="Arial"/>
              </a:rPr>
              <a:t>We are going to discuss how to prepare for the BOY conference.</a:t>
            </a:r>
            <a:endParaRPr b="1">
              <a:latin typeface="Arial"/>
              <a:ea typeface="Arial"/>
              <a:cs typeface="Arial"/>
              <a:sym typeface="Arial"/>
            </a:endParaRPr>
          </a:p>
          <a:p>
            <a:pPr marL="457200" marR="85725" lvl="0" indent="-317500" algn="l" rtl="0">
              <a:lnSpc>
                <a:spcPct val="113000"/>
              </a:lnSpc>
              <a:spcBef>
                <a:spcPts val="925"/>
              </a:spcBef>
              <a:spcAft>
                <a:spcPts val="0"/>
              </a:spcAft>
              <a:buSzPts val="1400"/>
              <a:buFont typeface="Arial"/>
              <a:buChar char="●"/>
            </a:pPr>
            <a:r>
              <a:rPr lang="en-US" b="1">
                <a:latin typeface="Arial"/>
                <a:ea typeface="Arial"/>
                <a:cs typeface="Arial"/>
                <a:sym typeface="Arial"/>
              </a:rPr>
              <a:t>Before even scheduling a conference, ask teachers to submit the completed SLO form and </a:t>
            </a:r>
            <a:r>
              <a:rPr lang="en-US" b="1" u="sng">
                <a:latin typeface="Arial"/>
                <a:ea typeface="Arial"/>
                <a:cs typeface="Arial"/>
                <a:sym typeface="Arial"/>
              </a:rPr>
              <a:t>Student Growth Tracker(s),</a:t>
            </a:r>
            <a:r>
              <a:rPr lang="en-US" b="1">
                <a:latin typeface="Arial"/>
                <a:ea typeface="Arial"/>
                <a:cs typeface="Arial"/>
                <a:sym typeface="Arial"/>
              </a:rPr>
              <a:t> as well as any documentation that could support the SLO. This should include examples of what they will include in their body of evidence (BOE) at the end of the SLO interval to determine student growth.</a:t>
            </a:r>
            <a:endParaRPr b="1">
              <a:latin typeface="Arial"/>
              <a:ea typeface="Arial"/>
              <a:cs typeface="Arial"/>
              <a:sym typeface="Arial"/>
            </a:endParaRPr>
          </a:p>
          <a:p>
            <a:pPr marL="457200" marR="588645" lvl="0" indent="-317500" algn="l" rtl="0">
              <a:lnSpc>
                <a:spcPct val="115000"/>
              </a:lnSpc>
              <a:spcBef>
                <a:spcPts val="0"/>
              </a:spcBef>
              <a:spcAft>
                <a:spcPts val="0"/>
              </a:spcAft>
              <a:buSzPts val="1400"/>
              <a:buFont typeface="Arial"/>
              <a:buChar char="●"/>
            </a:pPr>
            <a:r>
              <a:rPr lang="en-US" b="1">
                <a:latin typeface="Arial"/>
                <a:ea typeface="Arial"/>
                <a:cs typeface="Arial"/>
                <a:sym typeface="Arial"/>
              </a:rPr>
              <a:t>Appraisers should review the teacher’s submitted SLO process using the SLO Success Criteria. </a:t>
            </a:r>
            <a:endParaRPr b="1">
              <a:latin typeface="Arial"/>
              <a:ea typeface="Arial"/>
              <a:cs typeface="Arial"/>
              <a:sym typeface="Arial"/>
            </a:endParaRPr>
          </a:p>
          <a:p>
            <a:pPr marL="457200" marR="588645" lvl="0" indent="-317500" algn="l" rtl="0">
              <a:lnSpc>
                <a:spcPct val="115000"/>
              </a:lnSpc>
              <a:spcBef>
                <a:spcPts val="0"/>
              </a:spcBef>
              <a:spcAft>
                <a:spcPts val="0"/>
              </a:spcAft>
              <a:buSzPts val="1400"/>
              <a:buFont typeface="Arial"/>
              <a:buChar char="●"/>
            </a:pPr>
            <a:r>
              <a:rPr lang="en-US" b="1">
                <a:latin typeface="Arial"/>
                <a:ea typeface="Arial"/>
                <a:cs typeface="Arial"/>
                <a:sym typeface="Arial"/>
              </a:rPr>
              <a:t>Appraisers will also review the examples of what the teacher has included in the Body of Evidence to ensure they are aligned.</a:t>
            </a:r>
            <a:endParaRPr b="1">
              <a:latin typeface="Arial"/>
              <a:ea typeface="Arial"/>
              <a:cs typeface="Arial"/>
              <a:sym typeface="Arial"/>
            </a:endParaRPr>
          </a:p>
          <a:p>
            <a:pPr marL="457200" marR="85725" lvl="0" indent="-317500" algn="l" rtl="0">
              <a:lnSpc>
                <a:spcPct val="113000"/>
              </a:lnSpc>
              <a:spcBef>
                <a:spcPts val="0"/>
              </a:spcBef>
              <a:spcAft>
                <a:spcPts val="0"/>
              </a:spcAft>
              <a:buSzPts val="1400"/>
              <a:buFont typeface="Arial"/>
              <a:buChar char="●"/>
            </a:pPr>
            <a:r>
              <a:rPr lang="en-US" b="1">
                <a:latin typeface="Arial"/>
                <a:ea typeface="Arial"/>
                <a:cs typeface="Arial"/>
                <a:sym typeface="Arial"/>
              </a:rPr>
              <a:t>Appraisers will need to approve the student growth tracker and the SGT should be filled out with the teacher’s name, course, and student names. The SGT may be more complete depending on the time of the BOY conference. </a:t>
            </a:r>
            <a:endParaRPr b="1">
              <a:latin typeface="Arial"/>
              <a:ea typeface="Arial"/>
              <a:cs typeface="Arial"/>
              <a:sym typeface="Arial"/>
            </a:endParaRPr>
          </a:p>
          <a:p>
            <a:pPr marL="457200" marR="85725" lvl="0" indent="-317500" algn="l" rtl="0">
              <a:lnSpc>
                <a:spcPct val="113000"/>
              </a:lnSpc>
              <a:spcBef>
                <a:spcPts val="0"/>
              </a:spcBef>
              <a:spcAft>
                <a:spcPts val="0"/>
              </a:spcAft>
              <a:buSzPts val="1400"/>
              <a:buFont typeface="Arial"/>
              <a:buChar char="●"/>
            </a:pPr>
            <a:r>
              <a:rPr lang="en-US" b="1">
                <a:latin typeface="Arial"/>
                <a:ea typeface="Arial"/>
                <a:cs typeface="Arial"/>
                <a:sym typeface="Arial"/>
              </a:rPr>
              <a:t>Appraisers will use the Rating Rubric to ground the conversation in the end goal for the teacher and students.</a:t>
            </a:r>
            <a:endParaRPr b="1">
              <a:latin typeface="Arial"/>
              <a:ea typeface="Arial"/>
              <a:cs typeface="Arial"/>
              <a:sym typeface="Arial"/>
            </a:endParaRPr>
          </a:p>
          <a:p>
            <a:pPr marL="457200" marR="85725" lvl="0" indent="-317500" algn="l" rtl="0">
              <a:lnSpc>
                <a:spcPct val="113000"/>
              </a:lnSpc>
              <a:spcBef>
                <a:spcPts val="0"/>
              </a:spcBef>
              <a:spcAft>
                <a:spcPts val="0"/>
              </a:spcAft>
              <a:buSzPts val="1400"/>
              <a:buFont typeface="Arial"/>
              <a:buChar char="●"/>
            </a:pPr>
            <a:r>
              <a:rPr lang="en-US" b="1">
                <a:latin typeface="Arial"/>
                <a:ea typeface="Arial"/>
                <a:cs typeface="Arial"/>
                <a:sym typeface="Arial"/>
              </a:rPr>
              <a:t>Another best practice is to ask teachers to share the Instructional planning calendars before the meeting so the appraiser can best see where each piece of the BOE will fall in the year as well as when to observe the teacher, check data, set up future meetings, etc. </a:t>
            </a:r>
            <a:endParaRPr b="1">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p:txBody>
      </p:sp>
      <p:sp>
        <p:nvSpPr>
          <p:cNvPr id="1612" name="Google Shape;1612;p1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180: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4" name="Google Shape;1684;p180: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685" name="Google Shape;1685;p180: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131</a:t>
            </a:fld>
            <a:endParaRPr sz="1300">
              <a:solidFill>
                <a:srgbClr val="000000"/>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2" name="Google Shape;1692;p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693" name="Google Shape;1693;p1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1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0" name="Google Shape;1700;p1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1" name="Google Shape;1701;p1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p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8" name="Google Shape;1708;p1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709" name="Google Shape;1709;p1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p1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5" name="Google Shape;1715;p1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716" name="Google Shape;1716;p1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1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3" name="Google Shape;1723;p1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724" name="Google Shape;1724;p1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1115f9c85a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1115f9c85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2" name="Google Shape;1752;g1115f9c85a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8" name="Google Shape;1758;p1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759" name="Google Shape;1759;p1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6" name="Google Shape;1766;p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1 min.</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767" name="Google Shape;1767;p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580"/>
              </a:spcBef>
              <a:spcAft>
                <a:spcPts val="0"/>
              </a:spcAft>
              <a:buNone/>
            </a:pPr>
            <a:endParaRPr b="1"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85" name="Google Shape;28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p1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4" name="Google Shape;1774;p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5" name="Google Shape;1775;p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p1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2" name="Google Shape;1782;p1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i="0"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b="0" i="0" dirty="0">
              <a:latin typeface="Calibri"/>
              <a:ea typeface="Calibri"/>
              <a:cs typeface="Calibri"/>
              <a:sym typeface="Calibri"/>
            </a:endParaRPr>
          </a:p>
        </p:txBody>
      </p:sp>
      <p:sp>
        <p:nvSpPr>
          <p:cNvPr id="1783" name="Google Shape;1783;p1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p1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0" name="Google Shape;1790;p1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791" name="Google Shape;1791;p1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142</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p1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9" name="Google Shape;1799;p1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800" name="Google Shape;1800;p1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1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7" name="Google Shape;1807;p1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0" dirty="0">
              <a:latin typeface="Arial"/>
              <a:ea typeface="Arial"/>
              <a:cs typeface="Arial"/>
              <a:sym typeface="Arial"/>
            </a:endParaRPr>
          </a:p>
          <a:p>
            <a:pPr marL="0" lvl="0" indent="0" algn="l" rtl="0">
              <a:spcBef>
                <a:spcPts val="0"/>
              </a:spcBef>
              <a:spcAft>
                <a:spcPts val="0"/>
              </a:spcAft>
              <a:buNone/>
            </a:pPr>
            <a:endParaRPr dirty="0"/>
          </a:p>
        </p:txBody>
      </p:sp>
      <p:sp>
        <p:nvSpPr>
          <p:cNvPr id="1808" name="Google Shape;1808;p1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p1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7" name="Google Shape;1817;p1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p>
        </p:txBody>
      </p:sp>
      <p:sp>
        <p:nvSpPr>
          <p:cNvPr id="1818" name="Google Shape;1818;p1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1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6" name="Google Shape;1826;p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827" name="Google Shape;1827;p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146</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p198: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3" name="Google Shape;1843;p198: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844" name="Google Shape;1844;p198: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latin typeface="Calibri"/>
                <a:ea typeface="Calibri"/>
                <a:cs typeface="Calibri"/>
                <a:sym typeface="Calibri"/>
              </a:rPr>
              <a:t>147</a:t>
            </a:fld>
            <a:endParaRPr sz="1300">
              <a:latin typeface="Calibri"/>
              <a:ea typeface="Calibri"/>
              <a:cs typeface="Calibri"/>
              <a:sym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p1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2" name="Google Shape;1852;p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i="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4"/>
                </a:ext>
              </a:extLst>
            </a:endParaRPr>
          </a:p>
          <a:p>
            <a:pPr marL="0" lvl="0" indent="0" algn="l" rtl="0">
              <a:spcBef>
                <a:spcPts val="0"/>
              </a:spcBef>
              <a:spcAft>
                <a:spcPts val="0"/>
              </a:spcAft>
              <a:buNone/>
            </a:pPr>
            <a:endParaRPr dirty="0">
              <a:latin typeface="Arial"/>
              <a:ea typeface="Arial"/>
              <a:cs typeface="Arial"/>
              <a:sym typeface="Arial"/>
            </a:endParaRPr>
          </a:p>
        </p:txBody>
      </p:sp>
      <p:sp>
        <p:nvSpPr>
          <p:cNvPr id="1853" name="Google Shape;1853;p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p2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5" name="Google Shape;1915;p2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6" name="Google Shape;1916;p2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293" name="Google Shape;2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p20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p205: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924" name="Google Shape;1924;p205: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150</a:t>
            </a:fld>
            <a:endParaRPr sz="1300">
              <a:solidFill>
                <a:srgbClr val="000000"/>
              </a:solidFill>
              <a:latin typeface="Calibri"/>
              <a:ea typeface="Calibri"/>
              <a:cs typeface="Calibri"/>
              <a:sym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p20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1" name="Google Shape;1931;p20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932" name="Google Shape;1932;p20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151</a:t>
            </a:fld>
            <a:endParaRPr sz="1300">
              <a:solidFill>
                <a:srgbClr val="000000"/>
              </a:solidFill>
              <a:latin typeface="Calibri"/>
              <a:ea typeface="Calibri"/>
              <a:cs typeface="Calibri"/>
              <a:sym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207: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9" name="Google Shape;1939;p207: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p>
        </p:txBody>
      </p:sp>
      <p:sp>
        <p:nvSpPr>
          <p:cNvPr id="1940" name="Google Shape;1940;p207: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152</a:t>
            </a:fld>
            <a:endParaRPr sz="1300">
              <a:solidFill>
                <a:srgbClr val="000000"/>
              </a:solidFill>
              <a:latin typeface="Calibri"/>
              <a:ea typeface="Calibri"/>
              <a:cs typeface="Calibri"/>
              <a:sym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p2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7" name="Google Shape;1947;p2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948" name="Google Shape;1948;p2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p2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5" name="Google Shape;1955;p2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956" name="Google Shape;1956;p2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p2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4" name="Google Shape;1964;p2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965" name="Google Shape;1965;p2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2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2" name="Google Shape;1972;p2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973" name="Google Shape;1973;p2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p21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8" name="Google Shape;1998;p214: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999" name="Google Shape;1999;p214: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157</a:t>
            </a:fld>
            <a:endParaRPr sz="1300">
              <a:solidFill>
                <a:srgbClr val="000000"/>
              </a:solidFill>
              <a:latin typeface="Calibri"/>
              <a:ea typeface="Calibri"/>
              <a:cs typeface="Calibri"/>
              <a:sym typeface="Calibri"/>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p2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6" name="Google Shape;2006;p2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200"/>
              <a:buFont typeface="Oxygen"/>
              <a:buNone/>
            </a:pPr>
            <a:r>
              <a:rPr lang="en-US">
                <a:latin typeface="Arial"/>
                <a:ea typeface="Arial"/>
                <a:cs typeface="Arial"/>
                <a:sym typeface="Arial"/>
              </a:rPr>
              <a:t>1 min.</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a:latin typeface="Arial"/>
                <a:ea typeface="Arial"/>
                <a:cs typeface="Arial"/>
                <a:sym typeface="Arial"/>
              </a:rPr>
              <a:t>Trainer talk:</a:t>
            </a:r>
            <a:endParaRPr>
              <a:latin typeface="Arial"/>
              <a:ea typeface="Arial"/>
              <a:cs typeface="Arial"/>
              <a:sym typeface="Arial"/>
            </a:endParaRPr>
          </a:p>
          <a:p>
            <a:pPr marL="0" marR="0" lvl="0" indent="0" algn="l" rtl="0">
              <a:lnSpc>
                <a:spcPct val="100000"/>
              </a:lnSpc>
              <a:spcBef>
                <a:spcPts val="0"/>
              </a:spcBef>
              <a:spcAft>
                <a:spcPts val="0"/>
              </a:spcAft>
              <a:buClr>
                <a:schemeClr val="accent3"/>
              </a:buClr>
              <a:buSzPts val="1200"/>
              <a:buFont typeface="Oxygen"/>
              <a:buNone/>
            </a:pPr>
            <a:r>
              <a:rPr lang="en-US" sz="1200" b="1">
                <a:latin typeface="Arial"/>
                <a:ea typeface="Arial"/>
                <a:cs typeface="Arial"/>
                <a:sym typeface="Arial"/>
              </a:rPr>
              <a:t>The goal of t</a:t>
            </a:r>
            <a:r>
              <a:rPr lang="en-US" b="1">
                <a:latin typeface="Arial"/>
                <a:ea typeface="Arial"/>
                <a:cs typeface="Arial"/>
                <a:sym typeface="Arial"/>
              </a:rPr>
              <a:t>he End of Year (EOY) conference</a:t>
            </a:r>
            <a:r>
              <a:rPr lang="en-US" sz="1200" b="1">
                <a:latin typeface="Arial"/>
                <a:ea typeface="Arial"/>
                <a:cs typeface="Arial"/>
                <a:sym typeface="Arial"/>
              </a:rPr>
              <a:t> is to consolidate learning about instructional practice and the SLO process, review and reflect on the data</a:t>
            </a:r>
            <a:r>
              <a:rPr lang="en-US" b="1">
                <a:latin typeface="Arial"/>
                <a:ea typeface="Arial"/>
                <a:cs typeface="Arial"/>
                <a:sym typeface="Arial"/>
              </a:rPr>
              <a:t>. This is also a valuable</a:t>
            </a:r>
            <a:r>
              <a:rPr lang="en-US" sz="1200" b="1">
                <a:latin typeface="Arial"/>
                <a:ea typeface="Arial"/>
                <a:cs typeface="Arial"/>
                <a:sym typeface="Arial"/>
              </a:rPr>
              <a:t> time to discuss improvements planned for the future so that </a:t>
            </a:r>
            <a:r>
              <a:rPr lang="en-US" b="1">
                <a:latin typeface="Arial"/>
                <a:ea typeface="Arial"/>
                <a:cs typeface="Arial"/>
                <a:sym typeface="Arial"/>
              </a:rPr>
              <a:t>teachers and administrators</a:t>
            </a:r>
            <a:r>
              <a:rPr lang="en-US" sz="1200" b="1">
                <a:latin typeface="Arial"/>
                <a:ea typeface="Arial"/>
                <a:cs typeface="Arial"/>
                <a:sym typeface="Arial"/>
              </a:rPr>
              <a:t> can apply learning to planning for the next SLO cycle.</a:t>
            </a:r>
            <a:endParaRPr b="1">
              <a:latin typeface="Arial"/>
              <a:ea typeface="Arial"/>
              <a:cs typeface="Arial"/>
              <a:sym typeface="Arial"/>
            </a:endParaRPr>
          </a:p>
          <a:p>
            <a:pPr marL="0" lvl="0" indent="0" algn="l" rtl="0">
              <a:spcBef>
                <a:spcPts val="0"/>
              </a:spcBef>
              <a:spcAft>
                <a:spcPts val="0"/>
              </a:spcAft>
              <a:buNone/>
            </a:pPr>
            <a:endParaRPr b="1"/>
          </a:p>
        </p:txBody>
      </p:sp>
      <p:sp>
        <p:nvSpPr>
          <p:cNvPr id="2007" name="Google Shape;2007;p2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p2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2014" name="Google Shape;2014;p2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308" name="Google Shape;3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2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2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b="1" dirty="0">
              <a:latin typeface="Arial"/>
              <a:ea typeface="Arial"/>
              <a:cs typeface="Arial"/>
              <a:sym typeface="Arial"/>
            </a:endParaRPr>
          </a:p>
        </p:txBody>
      </p:sp>
      <p:sp>
        <p:nvSpPr>
          <p:cNvPr id="2021" name="Google Shape;2021;p2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160</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1127bca57ec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1127bca57e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9" name="Google Shape;2069;g1127bca57e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d1c88c319f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1" name="Google Shape;2131;gd1c88c319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highlight>
                <a:schemeClr val="lt1"/>
              </a:highlight>
              <a:latin typeface="Arial"/>
              <a:ea typeface="Arial"/>
              <a:cs typeface="Arial"/>
              <a:sym typeface="Arial"/>
            </a:endParaRPr>
          </a:p>
          <a:p>
            <a:pPr marL="0" lvl="0" indent="0" algn="l" rtl="0">
              <a:spcBef>
                <a:spcPts val="540"/>
              </a:spcBef>
              <a:spcAft>
                <a:spcPts val="0"/>
              </a:spcAft>
              <a:buNone/>
            </a:pPr>
            <a:endParaRPr b="1" dirty="0">
              <a:highlight>
                <a:schemeClr val="lt1"/>
              </a:highlight>
              <a:latin typeface="Arial"/>
              <a:ea typeface="Arial"/>
              <a:cs typeface="Arial"/>
              <a:sym typeface="Arial"/>
            </a:endParaRPr>
          </a:p>
        </p:txBody>
      </p:sp>
      <p:sp>
        <p:nvSpPr>
          <p:cNvPr id="2132" name="Google Shape;2132;gd1c88c319f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162</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f12912a4d9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9" name="Google Shape;2139;gf12912a4d9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0" name="Google Shape;2140;gf12912a4d9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163</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5"/>
        <p:cNvGrpSpPr/>
        <p:nvPr/>
      </p:nvGrpSpPr>
      <p:grpSpPr>
        <a:xfrm>
          <a:off x="0" y="0"/>
          <a:ext cx="0" cy="0"/>
          <a:chOff x="0" y="0"/>
          <a:chExt cx="0" cy="0"/>
        </a:xfrm>
      </p:grpSpPr>
      <p:sp>
        <p:nvSpPr>
          <p:cNvPr id="2146" name="Google Shape;2146;gd1c88c319f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7" name="Google Shape;2147;gd1c88c319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540"/>
              </a:spcBef>
              <a:spcAft>
                <a:spcPts val="0"/>
              </a:spcAft>
              <a:buNone/>
            </a:pPr>
            <a:endParaRPr b="1" dirty="0">
              <a:highlight>
                <a:schemeClr val="lt1"/>
              </a:highlight>
              <a:latin typeface="Arial"/>
              <a:ea typeface="Arial"/>
              <a:cs typeface="Arial"/>
              <a:sym typeface="Arial"/>
            </a:endParaRPr>
          </a:p>
          <a:p>
            <a:pPr marL="0" lvl="0" indent="0" algn="l" rtl="0">
              <a:spcBef>
                <a:spcPts val="540"/>
              </a:spcBef>
              <a:spcAft>
                <a:spcPts val="0"/>
              </a:spcAft>
              <a:buNone/>
            </a:pPr>
            <a:endParaRPr b="1" dirty="0">
              <a:highlight>
                <a:schemeClr val="lt1"/>
              </a:highlight>
              <a:latin typeface="Arial"/>
              <a:ea typeface="Arial"/>
              <a:cs typeface="Arial"/>
              <a:sym typeface="Arial"/>
            </a:endParaRPr>
          </a:p>
        </p:txBody>
      </p:sp>
      <p:sp>
        <p:nvSpPr>
          <p:cNvPr id="2148" name="Google Shape;2148;gd1c88c319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164</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316" name="Google Shape;31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341" name="Google Shape;34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08f24b9b89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08f24b9b89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349" name="Google Shape;349;g108f24b9b89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34" name="Google Shape;1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0"/>
              </a:spcBef>
              <a:spcAft>
                <a:spcPts val="0"/>
              </a:spcAft>
              <a:buNone/>
            </a:pPr>
            <a:endParaRPr b="1" dirty="0">
              <a:highlight>
                <a:schemeClr val="lt1"/>
              </a:highlight>
              <a:latin typeface="Arial"/>
              <a:ea typeface="Arial"/>
              <a:cs typeface="Arial"/>
              <a:sym typeface="Arial"/>
            </a:endParaRPr>
          </a:p>
        </p:txBody>
      </p:sp>
      <p:sp>
        <p:nvSpPr>
          <p:cNvPr id="357" name="Google Shape;35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373" name="Google Shape;37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381" name="Google Shape;38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0:notes"/>
          <p:cNvSpPr>
            <a:spLocks noGrp="1" noRot="1" noChangeAspect="1"/>
          </p:cNvSpPr>
          <p:nvPr>
            <p:ph type="sldImg" idx="2"/>
          </p:nvPr>
        </p:nvSpPr>
        <p:spPr>
          <a:xfrm>
            <a:off x="1201738" y="703263"/>
            <a:ext cx="4683125" cy="3513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1" dirty="0">
              <a:latin typeface="Arial"/>
              <a:ea typeface="Arial"/>
              <a:cs typeface="Arial"/>
              <a:sym typeface="Arial"/>
            </a:endParaRPr>
          </a:p>
        </p:txBody>
      </p:sp>
      <p:sp>
        <p:nvSpPr>
          <p:cNvPr id="388" name="Google Shape;38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23</a:t>
            </a:fld>
            <a:endParaRPr sz="13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396" name="Google Shape;39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0e6412967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0e641296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404" name="Google Shape;404;g10e641296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540"/>
              </a:spcBef>
              <a:spcAft>
                <a:spcPts val="0"/>
              </a:spcAft>
              <a:buNone/>
            </a:pPr>
            <a:endParaRPr sz="2700" dirty="0">
              <a:latin typeface="Source Sans Pro"/>
              <a:ea typeface="Source Sans Pro"/>
              <a:cs typeface="Source Sans Pro"/>
              <a:sym typeface="Source Sans Pro"/>
            </a:endParaRPr>
          </a:p>
          <a:p>
            <a:pPr marL="255985" lvl="0" indent="0" algn="l" rtl="0">
              <a:spcBef>
                <a:spcPts val="540"/>
              </a:spcBef>
              <a:spcAft>
                <a:spcPts val="0"/>
              </a:spcAft>
              <a:buNone/>
            </a:pPr>
            <a:endParaRPr dirty="0"/>
          </a:p>
        </p:txBody>
      </p:sp>
      <p:sp>
        <p:nvSpPr>
          <p:cNvPr id="412" name="Google Shape;41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420" name="Google Shape;42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431" name="Google Shape;43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442" name="Google Shape;44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42" name="Google Shape;1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453" name="Google Shape;45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486" name="Google Shape;48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494" name="Google Shape;49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502" name="Google Shape;50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510" name="Google Shape;51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518" name="Google Shape;51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526" name="Google Shape;52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5: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5: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534" name="Google Shape;534;p55: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542" name="Google Shape;54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553" name="Google Shape;55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50" name="Google Shape;1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564" name="Google Shape;56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3 min.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Point participants’ attention to the “Revised Skill Statements” document shared on the previous slide. This is a resource for later. The point here is to point out the resource, make sure they have access to it, and allow them to become familiar with the document overall. They won’t have time to read the whole thing right now. Remind them that this is a resource for later.</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Give participants 3 minutes to review the list of revised SLO Skill Statements. Address any questions or comments in the chat.</a:t>
            </a:r>
            <a:endParaRPr dirty="0">
              <a:latin typeface="Arial"/>
              <a:ea typeface="Arial"/>
              <a:cs typeface="Arial"/>
              <a:sym typeface="Arial"/>
            </a:endParaRPr>
          </a:p>
        </p:txBody>
      </p:sp>
      <p:sp>
        <p:nvSpPr>
          <p:cNvPr id="572" name="Google Shape;572;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0" name="Google Shape;58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p>
        </p:txBody>
      </p:sp>
      <p:sp>
        <p:nvSpPr>
          <p:cNvPr id="589" name="Google Shape;58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3: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63: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605" name="Google Shape;605;p63: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64: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613" name="Google Shape;613;p64: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45</a:t>
            </a:fld>
            <a:endParaRPr sz="1300">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5: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65: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621" name="Google Shape;621;p65: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6: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66: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629" name="Google Shape;629;p66: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645" name="Google Shape;645;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72: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72: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678" name="Google Shape;678;p72: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58" name="Google Shape;15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74:notes"/>
          <p:cNvSpPr txBox="1">
            <a:spLocks noGrp="1"/>
          </p:cNvSpPr>
          <p:nvPr>
            <p:ph type="body" idx="1"/>
          </p:nvPr>
        </p:nvSpPr>
        <p:spPr>
          <a:xfrm>
            <a:off x="732282" y="4563287"/>
            <a:ext cx="5858380" cy="4323142"/>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00" name="Google Shape;700;p74:notes"/>
          <p:cNvSpPr txBox="1">
            <a:spLocks noGrp="1"/>
          </p:cNvSpPr>
          <p:nvPr>
            <p:ph type="sldNum" idx="12"/>
          </p:nvPr>
        </p:nvSpPr>
        <p:spPr>
          <a:xfrm>
            <a:off x="4147909" y="9124900"/>
            <a:ext cx="3173160" cy="48031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50</a:t>
            </a:fld>
            <a:endParaRPr sz="1300">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75:notes"/>
          <p:cNvSpPr txBox="1">
            <a:spLocks noGrp="1"/>
          </p:cNvSpPr>
          <p:nvPr>
            <p:ph type="body" idx="1"/>
          </p:nvPr>
        </p:nvSpPr>
        <p:spPr>
          <a:xfrm>
            <a:off x="732282" y="4563287"/>
            <a:ext cx="5858380" cy="4323142"/>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sz="1300" b="1" i="1" dirty="0">
              <a:solidFill>
                <a:schemeClr val="accent3"/>
              </a:solidFill>
            </a:endParaRPr>
          </a:p>
        </p:txBody>
      </p:sp>
      <p:sp>
        <p:nvSpPr>
          <p:cNvPr id="708" name="Google Shape;708;p75:notes"/>
          <p:cNvSpPr txBox="1">
            <a:spLocks noGrp="1"/>
          </p:cNvSpPr>
          <p:nvPr>
            <p:ph type="sldNum" idx="12"/>
          </p:nvPr>
        </p:nvSpPr>
        <p:spPr>
          <a:xfrm>
            <a:off x="4147909" y="9124900"/>
            <a:ext cx="3173160" cy="48031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51</a:t>
            </a:fld>
            <a:endParaRPr sz="1300">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717" name="Google Shape;717;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25" name="Google Shape;725;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33" name="Google Shape;733;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42" name="Google Shape;742;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51" name="Google Shape;75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76" name="Google Shape;77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85" name="Google Shape;785;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94" name="Google Shape;794;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69" name="Google Shape;1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i="0"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200" b="1" i="0" dirty="0">
              <a:latin typeface="Calibri"/>
              <a:ea typeface="Calibri"/>
              <a:cs typeface="Calibri"/>
              <a:sym typeface="Calibri"/>
            </a:endParaRPr>
          </a:p>
          <a:p>
            <a:pPr marL="0" lvl="0" indent="0" algn="l" rtl="0">
              <a:spcBef>
                <a:spcPts val="0"/>
              </a:spcBef>
              <a:spcAft>
                <a:spcPts val="0"/>
              </a:spcAft>
              <a:buNone/>
            </a:pPr>
            <a:endParaRPr dirty="0"/>
          </a:p>
        </p:txBody>
      </p:sp>
      <p:sp>
        <p:nvSpPr>
          <p:cNvPr id="819" name="Google Shape;819;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827" name="Google Shape;827;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835" name="Google Shape;835;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844" name="Google Shape;844;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868" name="Google Shape;868;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876" name="Google Shape;876;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884" name="Google Shape;884;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892" name="Google Shape;892;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7: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97: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908" name="Google Shape;908;p97: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1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77" name="Google Shape;17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01: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101:notes"/>
          <p:cNvSpPr txBox="1">
            <a:spLocks noGrp="1"/>
          </p:cNvSpPr>
          <p:nvPr>
            <p:ph type="body" idx="1"/>
          </p:nvPr>
        </p:nvSpPr>
        <p:spPr>
          <a:xfrm>
            <a:off x="732282" y="4563287"/>
            <a:ext cx="5858380" cy="4323142"/>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sz="1300" b="1" i="1" dirty="0">
              <a:latin typeface="Arial"/>
              <a:ea typeface="Arial"/>
              <a:cs typeface="Arial"/>
              <a:sym typeface="Arial"/>
            </a:endParaRPr>
          </a:p>
        </p:txBody>
      </p:sp>
      <p:sp>
        <p:nvSpPr>
          <p:cNvPr id="939" name="Google Shape;939;p101:notes"/>
          <p:cNvSpPr txBox="1">
            <a:spLocks noGrp="1"/>
          </p:cNvSpPr>
          <p:nvPr>
            <p:ph type="sldNum" idx="12"/>
          </p:nvPr>
        </p:nvSpPr>
        <p:spPr>
          <a:xfrm>
            <a:off x="4147909" y="9124900"/>
            <a:ext cx="3173160" cy="480315"/>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70</a:t>
            </a:fld>
            <a:endParaRPr sz="1300">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02: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02: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646933" lvl="1" indent="-113567" algn="l" rtl="0">
              <a:lnSpc>
                <a:spcPct val="80000"/>
              </a:lnSpc>
              <a:spcBef>
                <a:spcPts val="0"/>
              </a:spcBef>
              <a:spcAft>
                <a:spcPts val="0"/>
              </a:spcAft>
              <a:buClr>
                <a:schemeClr val="dk1"/>
              </a:buClr>
              <a:buSzPts val="1200"/>
              <a:buFont typeface="Oxygen"/>
              <a:buNone/>
            </a:pPr>
            <a:endParaRPr b="1" dirty="0">
              <a:latin typeface="Arial"/>
              <a:ea typeface="Arial"/>
              <a:cs typeface="Arial"/>
              <a:sym typeface="Arial"/>
            </a:endParaRPr>
          </a:p>
        </p:txBody>
      </p:sp>
      <p:sp>
        <p:nvSpPr>
          <p:cNvPr id="948" name="Google Shape;948;p102: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71</a:t>
            </a:fld>
            <a:endParaRPr sz="1300">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03: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103: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956" name="Google Shape;956;p103: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965" name="Google Shape;965;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5: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105: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974" name="Google Shape;974;p105: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0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10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982" name="Google Shape;982;p10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75</a:t>
            </a:fld>
            <a:endParaRPr sz="1300">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990" name="Google Shape;990;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109:notes"/>
          <p:cNvSpPr>
            <a:spLocks noGrp="1" noRot="1" noChangeAspect="1"/>
          </p:cNvSpPr>
          <p:nvPr>
            <p:ph type="sldImg" idx="2"/>
          </p:nvPr>
        </p:nvSpPr>
        <p:spPr>
          <a:xfrm>
            <a:off x="1201738" y="703263"/>
            <a:ext cx="4683125" cy="3513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1" dirty="0">
              <a:latin typeface="Arial"/>
              <a:ea typeface="Arial"/>
              <a:cs typeface="Arial"/>
              <a:sym typeface="Arial"/>
            </a:endParaRPr>
          </a:p>
        </p:txBody>
      </p:sp>
      <p:sp>
        <p:nvSpPr>
          <p:cNvPr id="1006" name="Google Shape;1006;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77</a:t>
            </a:fld>
            <a:endParaRPr sz="1300">
              <a:solidFill>
                <a:srgbClr val="000000"/>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p>
        </p:txBody>
      </p:sp>
      <p:sp>
        <p:nvSpPr>
          <p:cNvPr id="1015" name="Google Shape;1015;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a:t>
            </a:r>
            <a:endParaRPr dirty="0">
              <a:latin typeface="Arial"/>
              <a:ea typeface="Arial"/>
              <a:cs typeface="Arial"/>
              <a:sym typeface="Arial"/>
            </a:endParaRPr>
          </a:p>
        </p:txBody>
      </p:sp>
      <p:sp>
        <p:nvSpPr>
          <p:cNvPr id="1023" name="Google Shape;1023;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85" name="Google Shape;1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1" name="Google Shape;1031;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049" name="Google Shape;1049;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11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p115: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057" name="Google Shape;1057;p115: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82</a:t>
            </a:fld>
            <a:endParaRPr sz="1300">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1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11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065" name="Google Shape;1065;p11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83</a:t>
            </a:fld>
            <a:endParaRPr sz="1300">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17: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117: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dirty="0"/>
          </a:p>
        </p:txBody>
      </p:sp>
      <p:sp>
        <p:nvSpPr>
          <p:cNvPr id="1073" name="Google Shape;1073;p117: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10fbc43727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110fbc4372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6" name="Google Shape;1106;g110fbc4372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10fbc43727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g110fbc4372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540"/>
              </a:spcBef>
              <a:spcAft>
                <a:spcPts val="0"/>
              </a:spcAft>
              <a:buNone/>
            </a:pPr>
            <a:endParaRPr b="1" dirty="0">
              <a:highlight>
                <a:schemeClr val="lt1"/>
              </a:highlight>
              <a:latin typeface="Arial"/>
              <a:ea typeface="Arial"/>
              <a:cs typeface="Arial"/>
              <a:sym typeface="Arial"/>
            </a:endParaRPr>
          </a:p>
        </p:txBody>
      </p:sp>
      <p:sp>
        <p:nvSpPr>
          <p:cNvPr id="1144" name="Google Shape;1144;g110fbc4372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110fbc43727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10fbc43727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52" name="Google Shape;1152;g110fbc43727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8" name="Google Shape;1158;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59" name="Google Shape;1159;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24: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p124: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dirty="0"/>
          </a:p>
        </p:txBody>
      </p:sp>
      <p:sp>
        <p:nvSpPr>
          <p:cNvPr id="1167" name="Google Shape;1167;p124: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89</a:t>
            </a:fld>
            <a:endParaRPr sz="13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93" name="Google Shape;19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25: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125: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175" name="Google Shape;1175;p125: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90</a:t>
            </a:fld>
            <a:endParaRPr sz="1300">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26:notes"/>
          <p:cNvSpPr>
            <a:spLocks noGrp="1" noRot="1" noChangeAspect="1"/>
          </p:cNvSpPr>
          <p:nvPr>
            <p:ph type="sldImg" idx="2"/>
          </p:nvPr>
        </p:nvSpPr>
        <p:spPr>
          <a:xfrm>
            <a:off x="1260475" y="720725"/>
            <a:ext cx="4800600" cy="3602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26:notes"/>
          <p:cNvSpPr txBox="1">
            <a:spLocks noGrp="1"/>
          </p:cNvSpPr>
          <p:nvPr>
            <p:ph type="body" idx="1"/>
          </p:nvPr>
        </p:nvSpPr>
        <p:spPr>
          <a:xfrm>
            <a:off x="732282" y="4563287"/>
            <a:ext cx="5858256" cy="4323110"/>
          </a:xfrm>
          <a:prstGeom prst="rect">
            <a:avLst/>
          </a:prstGeom>
          <a:noFill/>
          <a:ln>
            <a:noFill/>
          </a:ln>
        </p:spPr>
        <p:txBody>
          <a:bodyPr spcFirstLastPara="1" wrap="square" lIns="96575" tIns="48275" rIns="96575" bIns="48275" anchor="t" anchorCtr="0">
            <a:noAutofit/>
          </a:bodyPr>
          <a:lstStyle/>
          <a:p>
            <a:pPr marL="0" lvl="0" indent="0" algn="l" rtl="0">
              <a:lnSpc>
                <a:spcPct val="90000"/>
              </a:lnSpc>
              <a:spcBef>
                <a:spcPts val="0"/>
              </a:spcBef>
              <a:spcAft>
                <a:spcPts val="0"/>
              </a:spcAft>
              <a:buNone/>
            </a:pPr>
            <a:endParaRPr b="1" dirty="0">
              <a:latin typeface="Arial"/>
              <a:ea typeface="Arial"/>
              <a:cs typeface="Arial"/>
              <a:sym typeface="Arial"/>
            </a:endParaRPr>
          </a:p>
        </p:txBody>
      </p:sp>
      <p:sp>
        <p:nvSpPr>
          <p:cNvPr id="1183" name="Google Shape;1183;p126:notes"/>
          <p:cNvSpPr txBox="1">
            <a:spLocks noGrp="1"/>
          </p:cNvSpPr>
          <p:nvPr>
            <p:ph type="sldNum" idx="12"/>
          </p:nvPr>
        </p:nvSpPr>
        <p:spPr>
          <a:xfrm>
            <a:off x="4147910" y="9124902"/>
            <a:ext cx="3173223" cy="480346"/>
          </a:xfrm>
          <a:prstGeom prst="rect">
            <a:avLst/>
          </a:prstGeom>
          <a:noFill/>
          <a:ln>
            <a:noFill/>
          </a:ln>
        </p:spPr>
        <p:txBody>
          <a:bodyPr spcFirstLastPara="1" wrap="square" lIns="96575" tIns="48275" rIns="96575" bIns="48275"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91</a:t>
            </a:fld>
            <a:endParaRPr sz="1300">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28:notes"/>
          <p:cNvSpPr>
            <a:spLocks noGrp="1" noRot="1" noChangeAspect="1"/>
          </p:cNvSpPr>
          <p:nvPr>
            <p:ph type="sldImg" idx="2"/>
          </p:nvPr>
        </p:nvSpPr>
        <p:spPr>
          <a:xfrm>
            <a:off x="1435100" y="1171575"/>
            <a:ext cx="4216400"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9" name="Google Shape;1199;p128:notes"/>
          <p:cNvSpPr txBox="1">
            <a:spLocks noGrp="1"/>
          </p:cNvSpPr>
          <p:nvPr>
            <p:ph type="body" idx="1"/>
          </p:nvPr>
        </p:nvSpPr>
        <p:spPr>
          <a:xfrm>
            <a:off x="708660" y="4510563"/>
            <a:ext cx="5669222" cy="3690586"/>
          </a:xfrm>
          <a:prstGeom prst="rect">
            <a:avLst/>
          </a:prstGeom>
          <a:noFill/>
          <a:ln>
            <a:noFill/>
          </a:ln>
        </p:spPr>
        <p:txBody>
          <a:bodyPr spcFirstLastPara="1" wrap="square" lIns="88925" tIns="88925" rIns="88925" bIns="88925"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200" name="Google Shape;1200;p128:notes"/>
          <p:cNvSpPr txBox="1">
            <a:spLocks noGrp="1"/>
          </p:cNvSpPr>
          <p:nvPr>
            <p:ph type="sldNum" idx="12"/>
          </p:nvPr>
        </p:nvSpPr>
        <p:spPr>
          <a:xfrm>
            <a:off x="4014100" y="8902343"/>
            <a:ext cx="3070744" cy="470329"/>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208" name="Google Shape;1208;p1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6" name="Google Shape;1216;p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0fbc43727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0fbc43727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5" name="Google Shape;1225;g110fbc43727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1232" name="Google Shape;1232;p1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2" name="Google Shape;1242;p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7" name="Google Shape;1257;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latin typeface="Arial"/>
              <a:ea typeface="Arial"/>
              <a:cs typeface="Arial"/>
              <a:sym typeface="Arial"/>
            </a:endParaRPr>
          </a:p>
        </p:txBody>
      </p:sp>
      <p:sp>
        <p:nvSpPr>
          <p:cNvPr id="1258" name="Google Shape;1258;p1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f12912a4d9_0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gf12912a4d9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8" name="Google Shape;1268;gf12912a4d9_0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TESS - Cover with Logo">
  <p:cSld name="T-TESS - Cover with Logo">
    <p:spTree>
      <p:nvGrpSpPr>
        <p:cNvPr id="1" name="Shape 18"/>
        <p:cNvGrpSpPr/>
        <p:nvPr/>
      </p:nvGrpSpPr>
      <p:grpSpPr>
        <a:xfrm>
          <a:off x="0" y="0"/>
          <a:ext cx="0" cy="0"/>
          <a:chOff x="0" y="0"/>
          <a:chExt cx="0" cy="0"/>
        </a:xfrm>
      </p:grpSpPr>
      <p:sp>
        <p:nvSpPr>
          <p:cNvPr id="19" name="Google Shape;19;p226"/>
          <p:cNvSpPr txBox="1">
            <a:spLocks noGrp="1"/>
          </p:cNvSpPr>
          <p:nvPr>
            <p:ph type="body" idx="1"/>
          </p:nvPr>
        </p:nvSpPr>
        <p:spPr>
          <a:xfrm>
            <a:off x="374073" y="856672"/>
            <a:ext cx="8229600" cy="14224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3300">
                <a:latin typeface="Arial"/>
                <a:ea typeface="Arial"/>
                <a:cs typeface="Arial"/>
                <a:sym typeface="Arial"/>
              </a:defRPr>
            </a:lvl1pPr>
            <a:lvl2pPr marL="914400" lvl="1" indent="-419100" algn="l">
              <a:spcBef>
                <a:spcPts val="600"/>
              </a:spcBef>
              <a:spcAft>
                <a:spcPts val="0"/>
              </a:spcAft>
              <a:buClr>
                <a:schemeClr val="lt1"/>
              </a:buClr>
              <a:buSzPts val="3000"/>
              <a:buChar char="–"/>
              <a:defRPr sz="3000">
                <a:solidFill>
                  <a:schemeClr val="lt1"/>
                </a:solidFill>
              </a:defRPr>
            </a:lvl2pPr>
            <a:lvl3pPr marL="1371600" lvl="2" indent="-342900" algn="l">
              <a:spcBef>
                <a:spcPts val="360"/>
              </a:spcBef>
              <a:spcAft>
                <a:spcPts val="0"/>
              </a:spcAft>
              <a:buClr>
                <a:schemeClr val="lt1"/>
              </a:buClr>
              <a:buSzPts val="1800"/>
              <a:buChar char="•"/>
              <a:defRPr>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26"/>
          <p:cNvSpPr txBox="1">
            <a:spLocks noGrp="1"/>
          </p:cNvSpPr>
          <p:nvPr>
            <p:ph type="body" idx="2"/>
          </p:nvPr>
        </p:nvSpPr>
        <p:spPr>
          <a:xfrm>
            <a:off x="457200" y="4953000"/>
            <a:ext cx="8229600" cy="914400"/>
          </a:xfrm>
          <a:prstGeom prst="rect">
            <a:avLst/>
          </a:prstGeom>
          <a:noFill/>
          <a:ln>
            <a:noFill/>
          </a:ln>
        </p:spPr>
        <p:txBody>
          <a:bodyPr spcFirstLastPara="1" wrap="square" lIns="91425" tIns="45700" rIns="91425" bIns="45700" anchor="ctr" anchorCtr="0">
            <a:noAutofit/>
          </a:bodyPr>
          <a:lstStyle>
            <a:lvl1pPr marL="457200" lvl="0" indent="-228600" algn="ctr">
              <a:spcBef>
                <a:spcPts val="0"/>
              </a:spcBef>
              <a:spcAft>
                <a:spcPts val="0"/>
              </a:spcAft>
              <a:buSzPts val="1400"/>
              <a:buNone/>
              <a:defRPr sz="2700">
                <a:solidFill>
                  <a:schemeClr val="dk1"/>
                </a:solidFill>
                <a:latin typeface="Arial"/>
                <a:ea typeface="Arial"/>
                <a:cs typeface="Arial"/>
                <a:sym typeface="Arial"/>
              </a:defRPr>
            </a:lvl1pPr>
            <a:lvl2pPr marL="914400" lvl="1" indent="-419100" algn="l">
              <a:spcBef>
                <a:spcPts val="600"/>
              </a:spcBef>
              <a:spcAft>
                <a:spcPts val="0"/>
              </a:spcAft>
              <a:buClr>
                <a:schemeClr val="dk1"/>
              </a:buClr>
              <a:buSzPts val="3000"/>
              <a:buChar char="–"/>
              <a:defRPr sz="3000">
                <a:solidFill>
                  <a:schemeClr val="dk1"/>
                </a:solidFill>
              </a:defRPr>
            </a:lvl2pPr>
            <a:lvl3pPr marL="1371600" lvl="2" indent="-342900" algn="l">
              <a:spcBef>
                <a:spcPts val="360"/>
              </a:spcBef>
              <a:spcAft>
                <a:spcPts val="0"/>
              </a:spcAft>
              <a:buClr>
                <a:schemeClr val="lt1"/>
              </a:buClr>
              <a:buSzPts val="1800"/>
              <a:buChar char="•"/>
              <a:defRPr>
                <a:solidFill>
                  <a:schemeClr val="lt1"/>
                </a:solidFill>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 name="Google Shape;21;p226"/>
          <p:cNvPicPr preferRelativeResize="0"/>
          <p:nvPr/>
        </p:nvPicPr>
        <p:blipFill rotWithShape="1">
          <a:blip r:embed="rId2">
            <a:alphaModFix/>
          </a:blip>
          <a:srcRect/>
          <a:stretch/>
        </p:blipFill>
        <p:spPr>
          <a:xfrm>
            <a:off x="1360446" y="2857138"/>
            <a:ext cx="6423108" cy="20719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TESS- Chart">
  <p:cSld name="T-TESS- Chart">
    <p:spTree>
      <p:nvGrpSpPr>
        <p:cNvPr id="1" name="Shape 64"/>
        <p:cNvGrpSpPr/>
        <p:nvPr/>
      </p:nvGrpSpPr>
      <p:grpSpPr>
        <a:xfrm>
          <a:off x="0" y="0"/>
          <a:ext cx="0" cy="0"/>
          <a:chOff x="0" y="0"/>
          <a:chExt cx="0" cy="0"/>
        </a:xfrm>
      </p:grpSpPr>
      <p:sp>
        <p:nvSpPr>
          <p:cNvPr id="65" name="Google Shape;65;p236"/>
          <p:cNvSpPr>
            <a:spLocks noGrp="1"/>
          </p:cNvSpPr>
          <p:nvPr>
            <p:ph type="chart" idx="2"/>
          </p:nvPr>
        </p:nvSpPr>
        <p:spPr>
          <a:xfrm>
            <a:off x="381000" y="1219200"/>
            <a:ext cx="8391594" cy="4419600"/>
          </a:xfrm>
          <a:prstGeom prst="rect">
            <a:avLst/>
          </a:prstGeom>
          <a:noFill/>
          <a:ln>
            <a:noFill/>
          </a:ln>
        </p:spPr>
        <p:txBody>
          <a:bodyPr spcFirstLastPara="1" wrap="square" lIns="91425" tIns="45700" rIns="91425" bIns="45700" anchor="t" anchorCtr="0">
            <a:noAutofit/>
          </a:bodyPr>
          <a:lstStyle>
            <a:lvl1pPr marR="0" lvl="0" algn="l" rtl="0">
              <a:spcBef>
                <a:spcPts val="135"/>
              </a:spcBef>
              <a:spcAft>
                <a:spcPts val="0"/>
              </a:spcAft>
              <a:buSzPts val="1400"/>
              <a:buNone/>
              <a:defRPr sz="675">
                <a:solidFill>
                  <a:schemeClr val="dk1"/>
                </a:solidFill>
                <a:latin typeface="Source Sans Pro"/>
                <a:ea typeface="Source Sans Pro"/>
                <a:cs typeface="Source Sans Pro"/>
                <a:sym typeface="Source Sans Pro"/>
              </a:defRPr>
            </a:lvl1pPr>
            <a:lvl2pPr marR="0" lvl="1"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2pPr>
            <a:lvl3pPr marR="0" lvl="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3pPr>
            <a:lvl4pPr marR="0" lvl="3"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4pPr>
            <a:lvl5pPr marR="0" lvl="4"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66" name="Google Shape;66;p236"/>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23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type="title">
  <p:cSld name="TITL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237"/>
          <p:cNvSpPr txBox="1">
            <a:spLocks noGrp="1"/>
          </p:cNvSpPr>
          <p:nvPr>
            <p:ph type="ctrTitle"/>
          </p:nvPr>
        </p:nvSpPr>
        <p:spPr>
          <a:xfrm>
            <a:off x="328612" y="1627189"/>
            <a:ext cx="6465094"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Open Sans"/>
              <a:buNone/>
              <a:defRPr sz="4500">
                <a:solidFill>
                  <a:schemeClr val="lt1"/>
                </a:solidFill>
              </a:defRPr>
            </a:lvl1pPr>
            <a:lvl2pPr lvl="1" algn="l">
              <a:spcBef>
                <a:spcPts val="0"/>
              </a:spcBef>
              <a:spcAft>
                <a:spcPts val="0"/>
              </a:spcAft>
              <a:buClr>
                <a:schemeClr val="lt1"/>
              </a:buClr>
              <a:buSzPts val="1400"/>
              <a:buFont typeface="Calibri"/>
              <a:buNone/>
              <a:defRPr/>
            </a:lvl2pPr>
            <a:lvl3pPr lvl="2" algn="l">
              <a:spcBef>
                <a:spcPts val="0"/>
              </a:spcBef>
              <a:spcAft>
                <a:spcPts val="0"/>
              </a:spcAft>
              <a:buClr>
                <a:schemeClr val="lt1"/>
              </a:buClr>
              <a:buSzPts val="1400"/>
              <a:buFont typeface="Calibri"/>
              <a:buNone/>
              <a:defRPr/>
            </a:lvl3pPr>
            <a:lvl4pPr lvl="3" algn="l">
              <a:spcBef>
                <a:spcPts val="0"/>
              </a:spcBef>
              <a:spcAft>
                <a:spcPts val="0"/>
              </a:spcAft>
              <a:buClr>
                <a:schemeClr val="lt1"/>
              </a:buClr>
              <a:buSzPts val="1400"/>
              <a:buFont typeface="Calibri"/>
              <a:buNone/>
              <a:defRPr/>
            </a:lvl4pPr>
            <a:lvl5pPr lvl="4" algn="l">
              <a:spcBef>
                <a:spcPts val="0"/>
              </a:spcBef>
              <a:spcAft>
                <a:spcPts val="0"/>
              </a:spcAft>
              <a:buClr>
                <a:schemeClr val="lt1"/>
              </a:buClr>
              <a:buSzPts val="1400"/>
              <a:buFont typeface="Calibri"/>
              <a:buNone/>
              <a:defRPr/>
            </a:lvl5pPr>
            <a:lvl6pPr lvl="5" algn="l">
              <a:spcBef>
                <a:spcPts val="0"/>
              </a:spcBef>
              <a:spcAft>
                <a:spcPts val="0"/>
              </a:spcAft>
              <a:buClr>
                <a:schemeClr val="lt1"/>
              </a:buClr>
              <a:buSzPts val="1400"/>
              <a:buFont typeface="Calibri"/>
              <a:buNone/>
              <a:defRPr/>
            </a:lvl6pPr>
            <a:lvl7pPr lvl="6" algn="l">
              <a:spcBef>
                <a:spcPts val="0"/>
              </a:spcBef>
              <a:spcAft>
                <a:spcPts val="0"/>
              </a:spcAft>
              <a:buClr>
                <a:schemeClr val="lt1"/>
              </a:buClr>
              <a:buSzPts val="1400"/>
              <a:buFont typeface="Calibri"/>
              <a:buNone/>
              <a:defRPr/>
            </a:lvl7pPr>
            <a:lvl8pPr lvl="7" algn="l">
              <a:spcBef>
                <a:spcPts val="0"/>
              </a:spcBef>
              <a:spcAft>
                <a:spcPts val="0"/>
              </a:spcAft>
              <a:buClr>
                <a:schemeClr val="lt1"/>
              </a:buClr>
              <a:buSzPts val="1400"/>
              <a:buFont typeface="Calibri"/>
              <a:buNone/>
              <a:defRPr/>
            </a:lvl8pPr>
            <a:lvl9pPr lvl="8" algn="l">
              <a:spcBef>
                <a:spcPts val="0"/>
              </a:spcBef>
              <a:spcAft>
                <a:spcPts val="0"/>
              </a:spcAft>
              <a:buClr>
                <a:schemeClr val="lt1"/>
              </a:buClr>
              <a:buSzPts val="1400"/>
              <a:buFont typeface="Calibri"/>
              <a:buNone/>
              <a:defRPr/>
            </a:lvl9pPr>
          </a:lstStyle>
          <a:p>
            <a:endParaRPr/>
          </a:p>
        </p:txBody>
      </p:sp>
      <p:sp>
        <p:nvSpPr>
          <p:cNvPr id="70" name="Google Shape;70;p237"/>
          <p:cNvSpPr txBox="1">
            <a:spLocks noGrp="1"/>
          </p:cNvSpPr>
          <p:nvPr>
            <p:ph type="subTitle" idx="1"/>
          </p:nvPr>
        </p:nvSpPr>
        <p:spPr>
          <a:xfrm>
            <a:off x="328612" y="4286250"/>
            <a:ext cx="6465094" cy="7524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400"/>
              <a:buFont typeface="Arial"/>
              <a:buNone/>
              <a:defRPr sz="1800">
                <a:solidFill>
                  <a:schemeClr val="lt1"/>
                </a:solidFill>
                <a:latin typeface="Source Sans Pro"/>
                <a:ea typeface="Source Sans Pro"/>
                <a:cs typeface="Source Sans Pro"/>
                <a:sym typeface="Source Sans Pro"/>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TESS - Master Content">
  <p:cSld name="T-TESS - Master Content">
    <p:spTree>
      <p:nvGrpSpPr>
        <p:cNvPr id="1" name="Shape 26"/>
        <p:cNvGrpSpPr/>
        <p:nvPr/>
      </p:nvGrpSpPr>
      <p:grpSpPr>
        <a:xfrm>
          <a:off x="0" y="0"/>
          <a:ext cx="0" cy="0"/>
          <a:chOff x="0" y="0"/>
          <a:chExt cx="0" cy="0"/>
        </a:xfrm>
      </p:grpSpPr>
      <p:sp>
        <p:nvSpPr>
          <p:cNvPr id="27" name="Google Shape;27;p228"/>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0"/>
              </a:spcBef>
              <a:spcAft>
                <a:spcPts val="0"/>
              </a:spcAft>
              <a:buSzPts val="1400"/>
              <a:buNone/>
              <a:defRPr sz="2700" b="0" i="0" u="none" strike="noStrike" cap="none">
                <a:solidFill>
                  <a:schemeClr val="dk1"/>
                </a:solidFill>
                <a:latin typeface="Source Sans Pro"/>
                <a:ea typeface="Source Sans Pro"/>
                <a:cs typeface="Source Sans Pro"/>
                <a:sym typeface="Source Sans Pro"/>
              </a:defRPr>
            </a:lvl1pPr>
            <a:lvl2pPr marL="914400" marR="0" lvl="1" indent="-358140" algn="l" rtl="0">
              <a:spcBef>
                <a:spcPts val="480"/>
              </a:spcBef>
              <a:spcAft>
                <a:spcPts val="0"/>
              </a:spcAft>
              <a:buClr>
                <a:srgbClr val="5783C2"/>
              </a:buClr>
              <a:buSzPts val="204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41947" algn="l" rtl="0">
              <a:spcBef>
                <a:spcPts val="420"/>
              </a:spcBef>
              <a:spcAft>
                <a:spcPts val="0"/>
              </a:spcAft>
              <a:buClr>
                <a:srgbClr val="F89C4D"/>
              </a:buClr>
              <a:buSzPts val="1785"/>
              <a:buFont typeface="Arial"/>
              <a:buChar char="•"/>
              <a:defRPr sz="2100" b="0" i="0" u="none" strike="noStrike" cap="none">
                <a:solidFill>
                  <a:schemeClr val="dk1"/>
                </a:solidFill>
                <a:latin typeface="Source Sans Pro"/>
                <a:ea typeface="Source Sans Pro"/>
                <a:cs typeface="Source Sans Pro"/>
                <a:sym typeface="Source Sans Pro"/>
              </a:defRPr>
            </a:lvl3pPr>
            <a:lvl4pPr marL="1828800" marR="0" lvl="3" indent="-325755" algn="l" rtl="0">
              <a:spcBef>
                <a:spcPts val="360"/>
              </a:spcBef>
              <a:spcAft>
                <a:spcPts val="0"/>
              </a:spcAft>
              <a:buClr>
                <a:srgbClr val="F89C4D"/>
              </a:buClr>
              <a:buSzPts val="153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228"/>
          <p:cNvSpPr txBox="1">
            <a:spLocks noGrp="1"/>
          </p:cNvSpPr>
          <p:nvPr>
            <p:ph type="body" idx="2"/>
          </p:nvPr>
        </p:nvSpPr>
        <p:spPr>
          <a:xfrm>
            <a:off x="152400" y="76200"/>
            <a:ext cx="8915400" cy="1091938"/>
          </a:xfrm>
          <a:prstGeom prst="rect">
            <a:avLst/>
          </a:prstGeom>
          <a:solidFill>
            <a:srgbClr val="70659A"/>
          </a:solid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3000" b="1" i="0" u="none" strike="noStrike" cap="none">
                <a:solidFill>
                  <a:schemeClr val="lt1"/>
                </a:solidFill>
                <a:latin typeface="Source Sans Pro"/>
                <a:ea typeface="Source Sans Pro"/>
                <a:cs typeface="Source Sans Pro"/>
                <a:sym typeface="Source Sans Pro"/>
              </a:defRPr>
            </a:lvl1pPr>
            <a:lvl2pPr marL="914400" marR="0" lvl="1" indent="-271462" algn="l" rtl="0">
              <a:spcBef>
                <a:spcPts val="135"/>
              </a:spcBef>
              <a:spcAft>
                <a:spcPts val="0"/>
              </a:spcAft>
              <a:buClr>
                <a:schemeClr val="lt1"/>
              </a:buClr>
              <a:buSzPts val="675"/>
              <a:buFont typeface="Arial"/>
              <a:buChar char="–"/>
              <a:defRPr sz="675" b="0" i="0" u="none" strike="noStrike" cap="none">
                <a:solidFill>
                  <a:schemeClr val="lt1"/>
                </a:solidFill>
                <a:latin typeface="Source Sans Pro"/>
                <a:ea typeface="Source Sans Pro"/>
                <a:cs typeface="Source Sans Pro"/>
                <a:sym typeface="Source Sans Pro"/>
              </a:defRPr>
            </a:lvl2pPr>
            <a:lvl3pPr marL="1371600" marR="0" lvl="2" indent="-271462" algn="l" rtl="0">
              <a:spcBef>
                <a:spcPts val="135"/>
              </a:spcBef>
              <a:spcAft>
                <a:spcPts val="0"/>
              </a:spcAft>
              <a:buClr>
                <a:schemeClr val="lt1"/>
              </a:buClr>
              <a:buSzPts val="675"/>
              <a:buFont typeface="Arial"/>
              <a:buChar char="•"/>
              <a:defRPr sz="675" b="0" i="0" u="none" strike="noStrike" cap="none">
                <a:solidFill>
                  <a:schemeClr val="lt1"/>
                </a:solidFill>
                <a:latin typeface="Source Sans Pro"/>
                <a:ea typeface="Source Sans Pro"/>
                <a:cs typeface="Source Sans Pro"/>
                <a:sym typeface="Source Sans Pro"/>
              </a:defRPr>
            </a:lvl3pPr>
            <a:lvl4pPr marL="1828800" marR="0" lvl="3" indent="-27146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4pPr>
            <a:lvl5pPr marL="2286000" marR="0" lvl="4" indent="-27146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p228"/>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229"/>
          <p:cNvSpPr txBox="1">
            <a:spLocks noGrp="1"/>
          </p:cNvSpPr>
          <p:nvPr>
            <p:ph type="title"/>
          </p:nvPr>
        </p:nvSpPr>
        <p:spPr>
          <a:xfrm>
            <a:off x="521854" y="223981"/>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3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lvl1pPr marR="0" lvl="0" algn="l">
              <a:spcBef>
                <a:spcPts val="0"/>
              </a:spcBef>
              <a:spcAft>
                <a:spcPts val="0"/>
              </a:spcAft>
              <a:buClr>
                <a:schemeClr val="dk2"/>
              </a:buClr>
              <a:buSzPts val="4000"/>
              <a:buFont typeface="Source Sans Pro"/>
              <a:buNone/>
              <a:defRPr sz="4000" b="0" i="0" u="none" strike="noStrike" cap="none">
                <a:solidFill>
                  <a:srgbClr val="70659A"/>
                </a:solidFill>
                <a:latin typeface="Source Sans Pro"/>
                <a:ea typeface="Source Sans Pro"/>
                <a:cs typeface="Source Sans Pro"/>
                <a:sym typeface="Source Sans Pro"/>
              </a:defRPr>
            </a:lvl1pPr>
            <a:lvl2pPr lvl="1" algn="l">
              <a:spcBef>
                <a:spcPts val="0"/>
              </a:spcBef>
              <a:spcAft>
                <a:spcPts val="0"/>
              </a:spcAft>
              <a:buClr>
                <a:schemeClr val="lt1"/>
              </a:buClr>
              <a:buSzPts val="1800"/>
              <a:buFont typeface="Calibri"/>
              <a:buNone/>
              <a:defRPr sz="1800"/>
            </a:lvl2pPr>
            <a:lvl3pPr lvl="2" algn="l">
              <a:spcBef>
                <a:spcPts val="0"/>
              </a:spcBef>
              <a:spcAft>
                <a:spcPts val="0"/>
              </a:spcAft>
              <a:buClr>
                <a:schemeClr val="lt1"/>
              </a:buClr>
              <a:buSzPts val="1800"/>
              <a:buFont typeface="Calibri"/>
              <a:buNone/>
              <a:defRPr sz="1800"/>
            </a:lvl3pPr>
            <a:lvl4pPr lvl="3" algn="l">
              <a:spcBef>
                <a:spcPts val="0"/>
              </a:spcBef>
              <a:spcAft>
                <a:spcPts val="0"/>
              </a:spcAft>
              <a:buClr>
                <a:schemeClr val="lt1"/>
              </a:buClr>
              <a:buSzPts val="1800"/>
              <a:buFont typeface="Calibri"/>
              <a:buNone/>
              <a:defRPr sz="1800"/>
            </a:lvl4pPr>
            <a:lvl5pPr lvl="4" algn="l">
              <a:spcBef>
                <a:spcPts val="0"/>
              </a:spcBef>
              <a:spcAft>
                <a:spcPts val="0"/>
              </a:spcAft>
              <a:buClr>
                <a:schemeClr val="lt1"/>
              </a:buClr>
              <a:buSzPts val="1800"/>
              <a:buFont typeface="Calibri"/>
              <a:buNone/>
              <a:defRPr sz="1800"/>
            </a:lvl5pPr>
            <a:lvl6pPr lvl="5" algn="l">
              <a:spcBef>
                <a:spcPts val="0"/>
              </a:spcBef>
              <a:spcAft>
                <a:spcPts val="0"/>
              </a:spcAft>
              <a:buClr>
                <a:schemeClr val="lt1"/>
              </a:buClr>
              <a:buSzPts val="1800"/>
              <a:buFont typeface="Calibri"/>
              <a:buNone/>
              <a:defRPr sz="1800"/>
            </a:lvl6pPr>
            <a:lvl7pPr lvl="6" algn="l">
              <a:spcBef>
                <a:spcPts val="0"/>
              </a:spcBef>
              <a:spcAft>
                <a:spcPts val="0"/>
              </a:spcAft>
              <a:buClr>
                <a:schemeClr val="lt1"/>
              </a:buClr>
              <a:buSzPts val="1800"/>
              <a:buFont typeface="Calibri"/>
              <a:buNone/>
              <a:defRPr sz="1800"/>
            </a:lvl7pPr>
            <a:lvl8pPr lvl="7" algn="l">
              <a:spcBef>
                <a:spcPts val="0"/>
              </a:spcBef>
              <a:spcAft>
                <a:spcPts val="0"/>
              </a:spcAft>
              <a:buClr>
                <a:schemeClr val="lt1"/>
              </a:buClr>
              <a:buSzPts val="1800"/>
              <a:buFont typeface="Calibri"/>
              <a:buNone/>
              <a:defRPr sz="1800"/>
            </a:lvl8pPr>
            <a:lvl9pPr lvl="8" algn="l">
              <a:spcBef>
                <a:spcPts val="0"/>
              </a:spcBef>
              <a:spcAft>
                <a:spcPts val="0"/>
              </a:spcAft>
              <a:buClr>
                <a:schemeClr val="lt1"/>
              </a:buClr>
              <a:buSzPts val="1800"/>
              <a:buFont typeface="Calibri"/>
              <a:buNone/>
              <a:defRPr sz="1800"/>
            </a:lvl9pPr>
          </a:lstStyle>
          <a:p>
            <a:endParaRPr/>
          </a:p>
        </p:txBody>
      </p:sp>
      <p:sp>
        <p:nvSpPr>
          <p:cNvPr id="34" name="Google Shape;34;p230"/>
          <p:cNvSpPr>
            <a:spLocks noGrp="1"/>
          </p:cNvSpPr>
          <p:nvPr>
            <p:ph type="sldNum" idx="12"/>
          </p:nvPr>
        </p:nvSpPr>
        <p:spPr>
          <a:xfrm>
            <a:off x="8580582" y="6262254"/>
            <a:ext cx="389655" cy="422564"/>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None/>
              <a:defRPr sz="1800">
                <a:solidFill>
                  <a:schemeClr val="lt1"/>
                </a:solidFill>
                <a:latin typeface="Source Sans Pro"/>
                <a:ea typeface="Source Sans Pro"/>
                <a:cs typeface="Source Sans Pro"/>
                <a:sym typeface="Source Sans Pro"/>
              </a:defRPr>
            </a:lvl1pPr>
            <a:lvl2pPr marL="0" marR="0" lvl="1" indent="0" algn="ctr">
              <a:spcBef>
                <a:spcPts val="0"/>
              </a:spcBef>
              <a:buNone/>
              <a:defRPr sz="1800">
                <a:solidFill>
                  <a:schemeClr val="lt1"/>
                </a:solidFill>
                <a:latin typeface="Source Sans Pro"/>
                <a:ea typeface="Source Sans Pro"/>
                <a:cs typeface="Source Sans Pro"/>
                <a:sym typeface="Source Sans Pro"/>
              </a:defRPr>
            </a:lvl2pPr>
            <a:lvl3pPr marL="0" marR="0" lvl="2" indent="0" algn="ctr">
              <a:spcBef>
                <a:spcPts val="0"/>
              </a:spcBef>
              <a:buNone/>
              <a:defRPr sz="1800">
                <a:solidFill>
                  <a:schemeClr val="lt1"/>
                </a:solidFill>
                <a:latin typeface="Source Sans Pro"/>
                <a:ea typeface="Source Sans Pro"/>
                <a:cs typeface="Source Sans Pro"/>
                <a:sym typeface="Source Sans Pro"/>
              </a:defRPr>
            </a:lvl3pPr>
            <a:lvl4pPr marL="0" marR="0" lvl="3" indent="0" algn="ctr">
              <a:spcBef>
                <a:spcPts val="0"/>
              </a:spcBef>
              <a:buNone/>
              <a:defRPr sz="1800">
                <a:solidFill>
                  <a:schemeClr val="lt1"/>
                </a:solidFill>
                <a:latin typeface="Source Sans Pro"/>
                <a:ea typeface="Source Sans Pro"/>
                <a:cs typeface="Source Sans Pro"/>
                <a:sym typeface="Source Sans Pro"/>
              </a:defRPr>
            </a:lvl4pPr>
            <a:lvl5pPr marL="0" marR="0" lvl="4" indent="0" algn="ctr">
              <a:spcBef>
                <a:spcPts val="0"/>
              </a:spcBef>
              <a:buNone/>
              <a:defRPr sz="1800">
                <a:solidFill>
                  <a:schemeClr val="lt1"/>
                </a:solidFill>
                <a:latin typeface="Source Sans Pro"/>
                <a:ea typeface="Source Sans Pro"/>
                <a:cs typeface="Source Sans Pro"/>
                <a:sym typeface="Source Sans Pro"/>
              </a:defRPr>
            </a:lvl5pPr>
            <a:lvl6pPr marL="0" marR="0" lvl="5" indent="0" algn="ctr">
              <a:spcBef>
                <a:spcPts val="0"/>
              </a:spcBef>
              <a:buNone/>
              <a:defRPr sz="1800">
                <a:solidFill>
                  <a:schemeClr val="lt1"/>
                </a:solidFill>
                <a:latin typeface="Source Sans Pro"/>
                <a:ea typeface="Source Sans Pro"/>
                <a:cs typeface="Source Sans Pro"/>
                <a:sym typeface="Source Sans Pro"/>
              </a:defRPr>
            </a:lvl6pPr>
            <a:lvl7pPr marL="0" marR="0" lvl="6" indent="0" algn="ctr">
              <a:spcBef>
                <a:spcPts val="0"/>
              </a:spcBef>
              <a:buNone/>
              <a:defRPr sz="1800">
                <a:solidFill>
                  <a:schemeClr val="lt1"/>
                </a:solidFill>
                <a:latin typeface="Source Sans Pro"/>
                <a:ea typeface="Source Sans Pro"/>
                <a:cs typeface="Source Sans Pro"/>
                <a:sym typeface="Source Sans Pro"/>
              </a:defRPr>
            </a:lvl7pPr>
            <a:lvl8pPr marL="0" marR="0" lvl="7" indent="0" algn="ctr">
              <a:spcBef>
                <a:spcPts val="0"/>
              </a:spcBef>
              <a:buNone/>
              <a:defRPr sz="1800">
                <a:solidFill>
                  <a:schemeClr val="lt1"/>
                </a:solidFill>
                <a:latin typeface="Source Sans Pro"/>
                <a:ea typeface="Source Sans Pro"/>
                <a:cs typeface="Source Sans Pro"/>
                <a:sym typeface="Source Sans Pro"/>
              </a:defRPr>
            </a:lvl8pPr>
            <a:lvl9pPr marL="0" marR="0" lvl="8" indent="0" algn="ctr">
              <a:spcBef>
                <a:spcPts val="0"/>
              </a:spcBef>
              <a:buNone/>
              <a:defRPr sz="1800">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30"/>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36550" algn="l" rtl="0">
              <a:spcBef>
                <a:spcPts val="370"/>
              </a:spcBef>
              <a:spcAft>
                <a:spcPts val="0"/>
              </a:spcAft>
              <a:buClr>
                <a:srgbClr val="AEBBD4"/>
              </a:buClr>
              <a:buSzPts val="17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spcBef>
                <a:spcPts val="370"/>
              </a:spcBef>
              <a:spcAft>
                <a:spcPts val="0"/>
              </a:spcAft>
              <a:buClr>
                <a:schemeClr val="accent3"/>
              </a:buClr>
              <a:buSzPts val="2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1"/>
          <p:cNvSpPr txBox="1">
            <a:spLocks noGrp="1"/>
          </p:cNvSpPr>
          <p:nvPr>
            <p:ph type="title"/>
          </p:nvPr>
        </p:nvSpPr>
        <p:spPr>
          <a:xfrm>
            <a:off x="914400" y="273050"/>
            <a:ext cx="7772400" cy="11430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dk2"/>
              </a:buClr>
              <a:buSzPts val="40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algn="l">
              <a:spcBef>
                <a:spcPts val="0"/>
              </a:spcBef>
              <a:spcAft>
                <a:spcPts val="0"/>
              </a:spcAft>
              <a:buClr>
                <a:schemeClr val="lt1"/>
              </a:buClr>
              <a:buSzPts val="1800"/>
              <a:buFont typeface="Arial"/>
              <a:buNone/>
              <a:defRPr sz="1800"/>
            </a:lvl2pPr>
            <a:lvl3pPr lvl="2" algn="l">
              <a:spcBef>
                <a:spcPts val="0"/>
              </a:spcBef>
              <a:spcAft>
                <a:spcPts val="0"/>
              </a:spcAft>
              <a:buClr>
                <a:schemeClr val="lt1"/>
              </a:buClr>
              <a:buSzPts val="1800"/>
              <a:buFont typeface="Arial"/>
              <a:buNone/>
              <a:defRPr sz="1800"/>
            </a:lvl3pPr>
            <a:lvl4pPr lvl="3" algn="l">
              <a:spcBef>
                <a:spcPts val="0"/>
              </a:spcBef>
              <a:spcAft>
                <a:spcPts val="0"/>
              </a:spcAft>
              <a:buClr>
                <a:schemeClr val="lt1"/>
              </a:buClr>
              <a:buSzPts val="1800"/>
              <a:buFont typeface="Arial"/>
              <a:buNone/>
              <a:defRPr sz="1800"/>
            </a:lvl4pPr>
            <a:lvl5pPr lvl="4" algn="l">
              <a:spcBef>
                <a:spcPts val="0"/>
              </a:spcBef>
              <a:spcAft>
                <a:spcPts val="0"/>
              </a:spcAft>
              <a:buClr>
                <a:schemeClr val="lt1"/>
              </a:buClr>
              <a:buSzPts val="1800"/>
              <a:buFont typeface="Arial"/>
              <a:buNone/>
              <a:defRPr sz="1800"/>
            </a:lvl5pPr>
            <a:lvl6pPr lvl="5" algn="l">
              <a:spcBef>
                <a:spcPts val="0"/>
              </a:spcBef>
              <a:spcAft>
                <a:spcPts val="0"/>
              </a:spcAft>
              <a:buClr>
                <a:schemeClr val="lt1"/>
              </a:buClr>
              <a:buSzPts val="1800"/>
              <a:buFont typeface="Arial"/>
              <a:buNone/>
              <a:defRPr sz="1800"/>
            </a:lvl6pPr>
            <a:lvl7pPr lvl="6" algn="l">
              <a:spcBef>
                <a:spcPts val="0"/>
              </a:spcBef>
              <a:spcAft>
                <a:spcPts val="0"/>
              </a:spcAft>
              <a:buClr>
                <a:schemeClr val="lt1"/>
              </a:buClr>
              <a:buSzPts val="1800"/>
              <a:buFont typeface="Arial"/>
              <a:buNone/>
              <a:defRPr sz="1800"/>
            </a:lvl7pPr>
            <a:lvl8pPr lvl="7" algn="l">
              <a:spcBef>
                <a:spcPts val="0"/>
              </a:spcBef>
              <a:spcAft>
                <a:spcPts val="0"/>
              </a:spcAft>
              <a:buClr>
                <a:schemeClr val="lt1"/>
              </a:buClr>
              <a:buSzPts val="1800"/>
              <a:buFont typeface="Arial"/>
              <a:buNone/>
              <a:defRPr sz="1800"/>
            </a:lvl8pPr>
            <a:lvl9pPr lvl="8" algn="l">
              <a:spcBef>
                <a:spcPts val="0"/>
              </a:spcBef>
              <a:spcAft>
                <a:spcPts val="0"/>
              </a:spcAft>
              <a:buClr>
                <a:schemeClr val="lt1"/>
              </a:buClr>
              <a:buSzPts val="1800"/>
              <a:buFont typeface="Arial"/>
              <a:buNone/>
              <a:defRPr sz="1800"/>
            </a:lvl9pPr>
          </a:lstStyle>
          <a:p>
            <a:endParaRPr/>
          </a:p>
        </p:txBody>
      </p:sp>
      <p:sp>
        <p:nvSpPr>
          <p:cNvPr id="38" name="Google Shape;38;p231"/>
          <p:cNvSpPr txBox="1">
            <a:spLocks noGrp="1"/>
          </p:cNvSpPr>
          <p:nvPr>
            <p:ph type="body" idx="1"/>
          </p:nvPr>
        </p:nvSpPr>
        <p:spPr>
          <a:xfrm>
            <a:off x="914400" y="1447800"/>
            <a:ext cx="3733800" cy="762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580"/>
              </a:spcBef>
              <a:spcAft>
                <a:spcPts val="0"/>
              </a:spcAft>
              <a:buClr>
                <a:schemeClr val="accent1"/>
              </a:buClr>
              <a:buSzPts val="2400"/>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914400" marR="0" lvl="1" indent="-228600" algn="l" rtl="0">
              <a:lnSpc>
                <a:spcPct val="100000"/>
              </a:lnSpc>
              <a:spcBef>
                <a:spcPts val="370"/>
              </a:spcBef>
              <a:spcAft>
                <a:spcPts val="0"/>
              </a:spcAft>
              <a:buClr>
                <a:schemeClr val="accent2"/>
              </a:buClr>
              <a:buSzPts val="2000"/>
              <a:buFont typeface="Noto Sans Symbols"/>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70"/>
              </a:spcBef>
              <a:spcAft>
                <a:spcPts val="0"/>
              </a:spcAft>
              <a:buClr>
                <a:srgbClr val="AEBBD4"/>
              </a:buClr>
              <a:buSzPts val="1800"/>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70"/>
              </a:spcBef>
              <a:spcAft>
                <a:spcPts val="0"/>
              </a:spcAft>
              <a:buClr>
                <a:schemeClr val="accent3"/>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70"/>
              </a:spcBef>
              <a:spcAft>
                <a:spcPts val="0"/>
              </a:spcAft>
              <a:buClr>
                <a:schemeClr val="accent3"/>
              </a:buClr>
              <a:buSzPts val="1600"/>
              <a:buFont typeface="Source Sans Pro"/>
              <a:buNone/>
              <a:defRPr sz="1600" b="1"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9" name="Google Shape;39;p231"/>
          <p:cNvSpPr txBox="1">
            <a:spLocks noGrp="1"/>
          </p:cNvSpPr>
          <p:nvPr>
            <p:ph type="body" idx="2"/>
          </p:nvPr>
        </p:nvSpPr>
        <p:spPr>
          <a:xfrm>
            <a:off x="4953000" y="1447800"/>
            <a:ext cx="3733800" cy="762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580"/>
              </a:spcBef>
              <a:spcAft>
                <a:spcPts val="0"/>
              </a:spcAft>
              <a:buClr>
                <a:schemeClr val="accent1"/>
              </a:buClr>
              <a:buSzPts val="2400"/>
              <a:buFont typeface="Noto Sans Symbols"/>
              <a:buNone/>
              <a:defRPr sz="2400" b="1" i="0" u="none" strike="noStrike" cap="none">
                <a:solidFill>
                  <a:schemeClr val="accent1"/>
                </a:solidFill>
                <a:latin typeface="Source Sans Pro"/>
                <a:ea typeface="Source Sans Pro"/>
                <a:cs typeface="Source Sans Pro"/>
                <a:sym typeface="Source Sans Pro"/>
              </a:defRPr>
            </a:lvl1pPr>
            <a:lvl2pPr marL="914400" marR="0" lvl="1" indent="-228600" algn="l" rtl="0">
              <a:lnSpc>
                <a:spcPct val="100000"/>
              </a:lnSpc>
              <a:spcBef>
                <a:spcPts val="370"/>
              </a:spcBef>
              <a:spcAft>
                <a:spcPts val="0"/>
              </a:spcAft>
              <a:buClr>
                <a:schemeClr val="accent2"/>
              </a:buClr>
              <a:buSzPts val="2000"/>
              <a:buFont typeface="Noto Sans Symbols"/>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70"/>
              </a:spcBef>
              <a:spcAft>
                <a:spcPts val="0"/>
              </a:spcAft>
              <a:buClr>
                <a:srgbClr val="AEBBD4"/>
              </a:buClr>
              <a:buSzPts val="1800"/>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70"/>
              </a:spcBef>
              <a:spcAft>
                <a:spcPts val="0"/>
              </a:spcAft>
              <a:buClr>
                <a:schemeClr val="accent3"/>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70"/>
              </a:spcBef>
              <a:spcAft>
                <a:spcPts val="0"/>
              </a:spcAft>
              <a:buClr>
                <a:schemeClr val="accent3"/>
              </a:buClr>
              <a:buSzPts val="1600"/>
              <a:buFont typeface="Source Sans Pro"/>
              <a:buNone/>
              <a:defRPr sz="1600" b="1"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0" name="Google Shape;40;p231"/>
          <p:cNvSpPr txBox="1">
            <a:spLocks noGrp="1"/>
          </p:cNvSpPr>
          <p:nvPr>
            <p:ph type="ftr" idx="11"/>
          </p:nvPr>
        </p:nvSpPr>
        <p:spPr>
          <a:xfrm>
            <a:off x="914400" y="6172200"/>
            <a:ext cx="39624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chemeClr val="dk1"/>
              </a:buClr>
              <a:buSzPts val="1800"/>
              <a:buFont typeface="Libre Baskerville"/>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1" name="Google Shape;41;p231"/>
          <p:cNvSpPr>
            <a:spLocks noGrp="1"/>
          </p:cNvSpPr>
          <p:nvPr>
            <p:ph type="sldNum" idx="12"/>
          </p:nvPr>
        </p:nvSpPr>
        <p:spPr>
          <a:xfrm>
            <a:off x="184513" y="626363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231"/>
          <p:cNvSpPr txBox="1">
            <a:spLocks noGrp="1"/>
          </p:cNvSpPr>
          <p:nvPr>
            <p:ph type="body" idx="3"/>
          </p:nvPr>
        </p:nvSpPr>
        <p:spPr>
          <a:xfrm>
            <a:off x="914400" y="2247900"/>
            <a:ext cx="3733800" cy="3886200"/>
          </a:xfrm>
          <a:prstGeom prst="rect">
            <a:avLst/>
          </a:prstGeom>
          <a:noFill/>
          <a:ln>
            <a:noFill/>
          </a:ln>
        </p:spPr>
        <p:txBody>
          <a:bodyPr spcFirstLastPara="1" wrap="square" lIns="91425" tIns="91425" rIns="91425" bIns="91425" anchor="t" anchorCtr="0">
            <a:noAutofit/>
          </a:bodyPr>
          <a:lstStyle>
            <a:lvl1pPr marL="457200" marR="0" lvl="0" indent="-368935" algn="l" rtl="0">
              <a:lnSpc>
                <a:spcPct val="100000"/>
              </a:lnSpc>
              <a:spcBef>
                <a:spcPts val="580"/>
              </a:spcBef>
              <a:spcAft>
                <a:spcPts val="0"/>
              </a:spcAft>
              <a:buClr>
                <a:schemeClr val="accent1"/>
              </a:buClr>
              <a:buSzPts val="221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914400" marR="0" lvl="1" indent="-358140" algn="l" rtl="0">
              <a:lnSpc>
                <a:spcPct val="100000"/>
              </a:lnSpc>
              <a:spcBef>
                <a:spcPts val="370"/>
              </a:spcBef>
              <a:spcAft>
                <a:spcPts val="0"/>
              </a:spcAft>
              <a:buClr>
                <a:schemeClr val="accent2"/>
              </a:buClr>
              <a:buSzPts val="20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370"/>
              </a:spcBef>
              <a:spcAft>
                <a:spcPts val="0"/>
              </a:spcAft>
              <a:buClr>
                <a:srgbClr val="AEBBD4"/>
              </a:buClr>
              <a:buSzPts val="17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70"/>
              </a:spcBef>
              <a:spcAft>
                <a:spcPts val="0"/>
              </a:spcAft>
              <a:buClr>
                <a:schemeClr val="accent3"/>
              </a:buClr>
              <a:buSzPts val="16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370"/>
              </a:spcBef>
              <a:spcAft>
                <a:spcPts val="0"/>
              </a:spcAft>
              <a:buClr>
                <a:schemeClr val="accent3"/>
              </a:buClr>
              <a:buSzPts val="2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3" name="Google Shape;43;p231"/>
          <p:cNvSpPr txBox="1">
            <a:spLocks noGrp="1"/>
          </p:cNvSpPr>
          <p:nvPr>
            <p:ph type="body" idx="4"/>
          </p:nvPr>
        </p:nvSpPr>
        <p:spPr>
          <a:xfrm>
            <a:off x="4953000" y="2247900"/>
            <a:ext cx="3733800" cy="3886200"/>
          </a:xfrm>
          <a:prstGeom prst="rect">
            <a:avLst/>
          </a:prstGeom>
          <a:noFill/>
          <a:ln>
            <a:noFill/>
          </a:ln>
        </p:spPr>
        <p:txBody>
          <a:bodyPr spcFirstLastPara="1" wrap="square" lIns="91425" tIns="91425" rIns="91425" bIns="91425" anchor="t" anchorCtr="0">
            <a:noAutofit/>
          </a:bodyPr>
          <a:lstStyle>
            <a:lvl1pPr marL="457200" marR="0" lvl="0" indent="-368935" algn="l" rtl="0">
              <a:lnSpc>
                <a:spcPct val="100000"/>
              </a:lnSpc>
              <a:spcBef>
                <a:spcPts val="580"/>
              </a:spcBef>
              <a:spcAft>
                <a:spcPts val="0"/>
              </a:spcAft>
              <a:buClr>
                <a:schemeClr val="accent1"/>
              </a:buClr>
              <a:buSzPts val="221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914400" marR="0" lvl="1" indent="-358140" algn="l" rtl="0">
              <a:lnSpc>
                <a:spcPct val="100000"/>
              </a:lnSpc>
              <a:spcBef>
                <a:spcPts val="370"/>
              </a:spcBef>
              <a:spcAft>
                <a:spcPts val="0"/>
              </a:spcAft>
              <a:buClr>
                <a:schemeClr val="accent2"/>
              </a:buClr>
              <a:buSzPts val="204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370"/>
              </a:spcBef>
              <a:spcAft>
                <a:spcPts val="0"/>
              </a:spcAft>
              <a:buClr>
                <a:srgbClr val="AEBBD4"/>
              </a:buClr>
              <a:buSzPts val="17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70"/>
              </a:spcBef>
              <a:spcAft>
                <a:spcPts val="0"/>
              </a:spcAft>
              <a:buClr>
                <a:schemeClr val="accent3"/>
              </a:buClr>
              <a:buSzPts val="16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370"/>
              </a:spcBef>
              <a:spcAft>
                <a:spcPts val="0"/>
              </a:spcAft>
              <a:buClr>
                <a:schemeClr val="accent3"/>
              </a:buClr>
              <a:buSzPts val="2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TESS- No Header">
  <p:cSld name="T-TESS- No Header">
    <p:spTree>
      <p:nvGrpSpPr>
        <p:cNvPr id="1" name="Shape 44"/>
        <p:cNvGrpSpPr/>
        <p:nvPr/>
      </p:nvGrpSpPr>
      <p:grpSpPr>
        <a:xfrm>
          <a:off x="0" y="0"/>
          <a:ext cx="0" cy="0"/>
          <a:chOff x="0" y="0"/>
          <a:chExt cx="0" cy="0"/>
        </a:xfrm>
      </p:grpSpPr>
      <p:sp>
        <p:nvSpPr>
          <p:cNvPr id="45" name="Google Shape;45;p232"/>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0"/>
              </a:spcBef>
              <a:spcAft>
                <a:spcPts val="0"/>
              </a:spcAft>
              <a:buSzPts val="1400"/>
              <a:buNone/>
              <a:defRPr sz="2700">
                <a:solidFill>
                  <a:schemeClr val="dk1"/>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232"/>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7" name="Google Shape;47;p23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TESS- Media">
  <p:cSld name="T-TESS- Media">
    <p:spTree>
      <p:nvGrpSpPr>
        <p:cNvPr id="1" name="Shape 48"/>
        <p:cNvGrpSpPr/>
        <p:nvPr/>
      </p:nvGrpSpPr>
      <p:grpSpPr>
        <a:xfrm>
          <a:off x="0" y="0"/>
          <a:ext cx="0" cy="0"/>
          <a:chOff x="0" y="0"/>
          <a:chExt cx="0" cy="0"/>
        </a:xfrm>
      </p:grpSpPr>
      <p:sp>
        <p:nvSpPr>
          <p:cNvPr id="49" name="Google Shape;49;p233"/>
          <p:cNvSpPr>
            <a:spLocks noGrp="1"/>
          </p:cNvSpPr>
          <p:nvPr>
            <p:ph type="media" idx="2"/>
          </p:nvPr>
        </p:nvSpPr>
        <p:spPr>
          <a:xfrm>
            <a:off x="381000" y="1219200"/>
            <a:ext cx="8305800" cy="4419600"/>
          </a:xfrm>
          <a:prstGeom prst="rect">
            <a:avLst/>
          </a:prstGeom>
          <a:noFill/>
          <a:ln>
            <a:noFill/>
          </a:ln>
        </p:spPr>
        <p:txBody>
          <a:bodyPr spcFirstLastPara="1" wrap="square" lIns="91425" tIns="45700" rIns="91425" bIns="45700" anchor="t" anchorCtr="0">
            <a:noAutofit/>
          </a:bodyPr>
          <a:lstStyle>
            <a:lvl1pPr marR="0" lvl="0" algn="l" rtl="0">
              <a:spcBef>
                <a:spcPts val="135"/>
              </a:spcBef>
              <a:spcAft>
                <a:spcPts val="0"/>
              </a:spcAft>
              <a:buSzPts val="1400"/>
              <a:buNone/>
              <a:defRPr sz="675">
                <a:solidFill>
                  <a:schemeClr val="dk1"/>
                </a:solidFill>
                <a:latin typeface="Source Sans Pro"/>
                <a:ea typeface="Source Sans Pro"/>
                <a:cs typeface="Source Sans Pro"/>
                <a:sym typeface="Source Sans Pro"/>
              </a:defRPr>
            </a:lvl1pPr>
            <a:lvl2pPr marR="0" lvl="1"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2pPr>
            <a:lvl3pPr marR="0" lvl="2"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3pPr>
            <a:lvl4pPr marR="0" lvl="3"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4pPr>
            <a:lvl5pPr marR="0" lvl="4" algn="l" rtl="0">
              <a:spcBef>
                <a:spcPts val="135"/>
              </a:spcBef>
              <a:spcAft>
                <a:spcPts val="0"/>
              </a:spcAft>
              <a:buClr>
                <a:schemeClr val="dk1"/>
              </a:buClr>
              <a:buSzPts val="675"/>
              <a:buFont typeface="Arial"/>
              <a:buChar char="»"/>
              <a:defRPr sz="675" b="0" i="0" u="none" strike="noStrike" cap="none">
                <a:solidFill>
                  <a:schemeClr val="dk1"/>
                </a:solidFill>
                <a:latin typeface="Source Sans Pro"/>
                <a:ea typeface="Source Sans Pro"/>
                <a:cs typeface="Source Sans Pro"/>
                <a:sym typeface="Source Sans Pro"/>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233"/>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1pPr>
            <a:lvl2pPr marL="0" marR="0" lvl="1"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2pPr>
            <a:lvl3pPr marL="0" marR="0" lvl="2"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3pPr>
            <a:lvl4pPr marL="0" marR="0" lvl="3"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4pPr>
            <a:lvl5pPr marL="0" marR="0" lvl="4"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5pPr>
            <a:lvl6pPr marL="0" marR="0" lvl="5"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6pPr>
            <a:lvl7pPr marL="0" marR="0" lvl="6"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7pPr>
            <a:lvl8pPr marL="0" marR="0" lvl="7"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8pPr>
            <a:lvl9pPr marL="0" marR="0" lvl="8" indent="0" algn="ctr">
              <a:spcBef>
                <a:spcPts val="0"/>
              </a:spcBef>
              <a:buClr>
                <a:srgbClr val="FFFFFF"/>
              </a:buClr>
              <a:buSzPts val="350"/>
              <a:buFont typeface="Source Sans Pro"/>
              <a:buNone/>
              <a:defRPr sz="1400">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23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2"/>
        <p:cNvGrpSpPr/>
        <p:nvPr/>
      </p:nvGrpSpPr>
      <p:grpSpPr>
        <a:xfrm>
          <a:off x="0" y="0"/>
          <a:ext cx="0" cy="0"/>
          <a:chOff x="0" y="0"/>
          <a:chExt cx="0" cy="0"/>
        </a:xfrm>
      </p:grpSpPr>
      <p:sp>
        <p:nvSpPr>
          <p:cNvPr id="53" name="Google Shape;53;p234"/>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54" name="Google Shape;54;p234"/>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lvl1pPr marR="0" lvl="0" algn="l">
              <a:lnSpc>
                <a:spcPct val="100000"/>
              </a:lnSpc>
              <a:spcBef>
                <a:spcPts val="0"/>
              </a:spcBef>
              <a:spcAft>
                <a:spcPts val="0"/>
              </a:spcAft>
              <a:buClr>
                <a:schemeClr val="dk2"/>
              </a:buClr>
              <a:buSzPts val="40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algn="l">
              <a:spcBef>
                <a:spcPts val="0"/>
              </a:spcBef>
              <a:spcAft>
                <a:spcPts val="0"/>
              </a:spcAft>
              <a:buClr>
                <a:schemeClr val="lt1"/>
              </a:buClr>
              <a:buSzPts val="1800"/>
              <a:buFont typeface="Arial"/>
              <a:buNone/>
              <a:defRPr sz="1800"/>
            </a:lvl2pPr>
            <a:lvl3pPr lvl="2" algn="l">
              <a:spcBef>
                <a:spcPts val="0"/>
              </a:spcBef>
              <a:spcAft>
                <a:spcPts val="0"/>
              </a:spcAft>
              <a:buClr>
                <a:schemeClr val="lt1"/>
              </a:buClr>
              <a:buSzPts val="1800"/>
              <a:buFont typeface="Arial"/>
              <a:buNone/>
              <a:defRPr sz="1800"/>
            </a:lvl3pPr>
            <a:lvl4pPr lvl="3" algn="l">
              <a:spcBef>
                <a:spcPts val="0"/>
              </a:spcBef>
              <a:spcAft>
                <a:spcPts val="0"/>
              </a:spcAft>
              <a:buClr>
                <a:schemeClr val="lt1"/>
              </a:buClr>
              <a:buSzPts val="1800"/>
              <a:buFont typeface="Arial"/>
              <a:buNone/>
              <a:defRPr sz="1800"/>
            </a:lvl4pPr>
            <a:lvl5pPr lvl="4" algn="l">
              <a:spcBef>
                <a:spcPts val="0"/>
              </a:spcBef>
              <a:spcAft>
                <a:spcPts val="0"/>
              </a:spcAft>
              <a:buClr>
                <a:schemeClr val="lt1"/>
              </a:buClr>
              <a:buSzPts val="1800"/>
              <a:buFont typeface="Arial"/>
              <a:buNone/>
              <a:defRPr sz="1800"/>
            </a:lvl5pPr>
            <a:lvl6pPr lvl="5" algn="l">
              <a:spcBef>
                <a:spcPts val="0"/>
              </a:spcBef>
              <a:spcAft>
                <a:spcPts val="0"/>
              </a:spcAft>
              <a:buClr>
                <a:schemeClr val="lt1"/>
              </a:buClr>
              <a:buSzPts val="1800"/>
              <a:buFont typeface="Arial"/>
              <a:buNone/>
              <a:defRPr sz="1800"/>
            </a:lvl6pPr>
            <a:lvl7pPr lvl="6" algn="l">
              <a:spcBef>
                <a:spcPts val="0"/>
              </a:spcBef>
              <a:spcAft>
                <a:spcPts val="0"/>
              </a:spcAft>
              <a:buClr>
                <a:schemeClr val="lt1"/>
              </a:buClr>
              <a:buSzPts val="1800"/>
              <a:buFont typeface="Arial"/>
              <a:buNone/>
              <a:defRPr sz="1800"/>
            </a:lvl7pPr>
            <a:lvl8pPr lvl="7" algn="l">
              <a:spcBef>
                <a:spcPts val="0"/>
              </a:spcBef>
              <a:spcAft>
                <a:spcPts val="0"/>
              </a:spcAft>
              <a:buClr>
                <a:schemeClr val="lt1"/>
              </a:buClr>
              <a:buSzPts val="1800"/>
              <a:buFont typeface="Arial"/>
              <a:buNone/>
              <a:defRPr sz="1800"/>
            </a:lvl8pPr>
            <a:lvl9pPr lvl="8" algn="l">
              <a:spcBef>
                <a:spcPts val="0"/>
              </a:spcBef>
              <a:spcAft>
                <a:spcPts val="0"/>
              </a:spcAft>
              <a:buClr>
                <a:schemeClr val="lt1"/>
              </a:buClr>
              <a:buSzPts val="1800"/>
              <a:buFont typeface="Arial"/>
              <a:buNone/>
              <a:defRPr sz="1800"/>
            </a:lvl9pPr>
          </a:lstStyle>
          <a:p>
            <a:endParaRPr/>
          </a:p>
        </p:txBody>
      </p:sp>
      <p:sp>
        <p:nvSpPr>
          <p:cNvPr id="55" name="Google Shape;55;p234"/>
          <p:cNvSpPr txBox="1">
            <a:spLocks noGrp="1"/>
          </p:cNvSpPr>
          <p:nvPr>
            <p:ph type="body" idx="1"/>
          </p:nvPr>
        </p:nvSpPr>
        <p:spPr>
          <a:xfrm>
            <a:off x="722312" y="3267000"/>
            <a:ext cx="7772400" cy="133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80"/>
              </a:spcBef>
              <a:spcAft>
                <a:spcPts val="0"/>
              </a:spcAft>
              <a:buClr>
                <a:schemeClr val="accent1"/>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1pPr>
            <a:lvl2pPr marL="914400" marR="0" lvl="1" indent="-228600" algn="l" rtl="0">
              <a:lnSpc>
                <a:spcPct val="100000"/>
              </a:lnSpc>
              <a:spcBef>
                <a:spcPts val="370"/>
              </a:spcBef>
              <a:spcAft>
                <a:spcPts val="0"/>
              </a:spcAft>
              <a:buClr>
                <a:schemeClr val="accent2"/>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370"/>
              </a:spcBef>
              <a:spcAft>
                <a:spcPts val="0"/>
              </a:spcAft>
              <a:buClr>
                <a:srgbClr val="AEBBD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370"/>
              </a:spcBef>
              <a:spcAft>
                <a:spcPts val="0"/>
              </a:spcAft>
              <a:buClr>
                <a:schemeClr val="accent3"/>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370"/>
              </a:spcBef>
              <a:spcAft>
                <a:spcPts val="0"/>
              </a:spcAft>
              <a:buClr>
                <a:schemeClr val="accent3"/>
              </a:buClr>
              <a:buSzPts val="1400"/>
              <a:buFont typeface="Source Sans Pro"/>
              <a:buNone/>
              <a:defRPr sz="1400" b="0" i="0" u="none" strike="noStrike" cap="none">
                <a:solidFill>
                  <a:srgbClr val="888888"/>
                </a:solidFill>
                <a:latin typeface="Source Sans Pro"/>
                <a:ea typeface="Source Sans Pro"/>
                <a:cs typeface="Source Sans Pro"/>
                <a:sym typeface="Source Sans Pro"/>
              </a:defRPr>
            </a:lvl5pPr>
            <a:lvl6pPr marL="2743200" marR="0" lvl="5" indent="-342900" algn="l" rtl="0">
              <a:lnSpc>
                <a:spcPct val="100000"/>
              </a:lnSpc>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lnSpc>
                <a:spcPct val="100000"/>
              </a:lnSpc>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lnSpc>
                <a:spcPct val="100000"/>
              </a:lnSpc>
              <a:spcBef>
                <a:spcPts val="370"/>
              </a:spcBef>
              <a:spcAft>
                <a:spcPts val="0"/>
              </a:spcAft>
              <a:buClr>
                <a:srgbClr val="AEBBD4"/>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lnSpc>
                <a:spcPct val="100000"/>
              </a:lnSpc>
              <a:spcBef>
                <a:spcPts val="370"/>
              </a:spcBef>
              <a:spcAft>
                <a:spcPts val="0"/>
              </a:spcAft>
              <a:buClr>
                <a:srgbClr val="F3BAA8"/>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pic>
        <p:nvPicPr>
          <p:cNvPr id="56" name="Google Shape;56;p234"/>
          <p:cNvPicPr preferRelativeResize="0"/>
          <p:nvPr/>
        </p:nvPicPr>
        <p:blipFill rotWithShape="1">
          <a:blip r:embed="rId2">
            <a:alphaModFix/>
          </a:blip>
          <a:srcRect/>
          <a:stretch/>
        </p:blipFill>
        <p:spPr>
          <a:xfrm>
            <a:off x="413094" y="6112042"/>
            <a:ext cx="1911255" cy="616534"/>
          </a:xfrm>
          <a:prstGeom prst="rect">
            <a:avLst/>
          </a:prstGeom>
          <a:noFill/>
          <a:ln>
            <a:noFill/>
          </a:ln>
        </p:spPr>
      </p:pic>
      <p:sp>
        <p:nvSpPr>
          <p:cNvPr id="57" name="Google Shape;57;p234"/>
          <p:cNvSpPr/>
          <p:nvPr/>
        </p:nvSpPr>
        <p:spPr>
          <a:xfrm rot="10800000" flipH="1">
            <a:off x="733313" y="2085895"/>
            <a:ext cx="7772400" cy="8269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58" name="Google Shape;58;p234"/>
          <p:cNvSpPr/>
          <p:nvPr/>
        </p:nvSpPr>
        <p:spPr>
          <a:xfrm>
            <a:off x="782426" y="2341356"/>
            <a:ext cx="7699323" cy="45719"/>
          </a:xfrm>
          <a:prstGeom prst="rect">
            <a:avLst/>
          </a:prstGeom>
          <a:solidFill>
            <a:srgbClr val="F479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59" name="Google Shape;59;p234"/>
          <p:cNvSpPr/>
          <p:nvPr/>
        </p:nvSpPr>
        <p:spPr>
          <a:xfrm>
            <a:off x="782424" y="2468761"/>
            <a:ext cx="7689898" cy="45719"/>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Baskerville"/>
              <a:ea typeface="Libre Baskerville"/>
              <a:cs typeface="Libre Baskerville"/>
              <a:sym typeface="Libre Baskervill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2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235"/>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5"/>
          <p:cNvSpPr txBox="1">
            <a:spLocks noGrp="1"/>
          </p:cNvSpPr>
          <p:nvPr>
            <p:ph type="title"/>
          </p:nvPr>
        </p:nvSpPr>
        <p:spPr>
          <a:xfrm>
            <a:off x="457200" y="990600"/>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5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850" b="1" i="0" u="none" strike="noStrike" cap="none">
                <a:solidFill>
                  <a:schemeClr val="dk1"/>
                </a:solidFill>
                <a:latin typeface="Calibri"/>
                <a:ea typeface="Calibri"/>
                <a:cs typeface="Calibri"/>
                <a:sym typeface="Calibri"/>
              </a:defRPr>
            </a:lvl9pPr>
          </a:lstStyle>
          <a:p>
            <a:endParaRPr/>
          </a:p>
        </p:txBody>
      </p:sp>
      <p:sp>
        <p:nvSpPr>
          <p:cNvPr id="11" name="Google Shape;11;p225"/>
          <p:cNvSpPr txBox="1">
            <a:spLocks noGrp="1"/>
          </p:cNvSpPr>
          <p:nvPr>
            <p:ph type="body" idx="1"/>
          </p:nvPr>
        </p:nvSpPr>
        <p:spPr>
          <a:xfrm>
            <a:off x="457200" y="3632200"/>
            <a:ext cx="8229600" cy="1422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500" b="1" i="0" u="none" strike="noStrike" cap="none">
                <a:solidFill>
                  <a:schemeClr val="lt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225"/>
          <p:cNvSpPr/>
          <p:nvPr/>
        </p:nvSpPr>
        <p:spPr>
          <a:xfrm>
            <a:off x="0" y="5867400"/>
            <a:ext cx="9144000" cy="990600"/>
          </a:xfrm>
          <a:prstGeom prst="rect">
            <a:avLst/>
          </a:prstGeom>
          <a:solidFill>
            <a:srgbClr val="7065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 name="Google Shape;13;p225"/>
          <p:cNvSpPr/>
          <p:nvPr/>
        </p:nvSpPr>
        <p:spPr>
          <a:xfrm>
            <a:off x="0" y="641033"/>
            <a:ext cx="9144000" cy="1758950"/>
          </a:xfrm>
          <a:prstGeom prst="rect">
            <a:avLst/>
          </a:prstGeom>
          <a:solidFill>
            <a:srgbClr val="7065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4" name="Google Shape;14;p225"/>
          <p:cNvSpPr txBox="1"/>
          <p:nvPr/>
        </p:nvSpPr>
        <p:spPr>
          <a:xfrm>
            <a:off x="3543300" y="6515102"/>
            <a:ext cx="13335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0" i="0" u="none" strike="noStrike" cap="none">
                <a:solidFill>
                  <a:schemeClr val="lt1"/>
                </a:solidFill>
                <a:latin typeface="Calibri"/>
                <a:ea typeface="Calibri"/>
                <a:cs typeface="Calibri"/>
                <a:sym typeface="Calibri"/>
              </a:rPr>
              <a:t>Last Updated:</a:t>
            </a:r>
            <a:endParaRPr/>
          </a:p>
        </p:txBody>
      </p:sp>
      <p:pic>
        <p:nvPicPr>
          <p:cNvPr id="15" name="Google Shape;15;p225"/>
          <p:cNvPicPr preferRelativeResize="0"/>
          <p:nvPr/>
        </p:nvPicPr>
        <p:blipFill rotWithShape="1">
          <a:blip r:embed="rId3">
            <a:alphaModFix/>
          </a:blip>
          <a:srcRect/>
          <a:stretch/>
        </p:blipFill>
        <p:spPr>
          <a:xfrm>
            <a:off x="7543801" y="6040438"/>
            <a:ext cx="1306513" cy="684212"/>
          </a:xfrm>
          <a:prstGeom prst="rect">
            <a:avLst/>
          </a:prstGeom>
          <a:noFill/>
          <a:ln>
            <a:noFill/>
          </a:ln>
        </p:spPr>
      </p:pic>
      <p:sp>
        <p:nvSpPr>
          <p:cNvPr id="16" name="Google Shape;16;p225"/>
          <p:cNvSpPr txBox="1"/>
          <p:nvPr/>
        </p:nvSpPr>
        <p:spPr>
          <a:xfrm>
            <a:off x="4527868" y="6572885"/>
            <a:ext cx="1179512" cy="242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75" b="0" i="0" u="none" strike="noStrike" cap="none" dirty="0">
                <a:solidFill>
                  <a:schemeClr val="lt1"/>
                </a:solidFill>
                <a:latin typeface="Arial"/>
                <a:ea typeface="Arial"/>
                <a:cs typeface="Arial"/>
                <a:sym typeface="Arial"/>
              </a:rPr>
              <a:t>6/29/2022</a:t>
            </a:r>
            <a:endParaRPr dirty="0"/>
          </a:p>
        </p:txBody>
      </p:sp>
      <p:pic>
        <p:nvPicPr>
          <p:cNvPr id="17" name="Google Shape;17;p225"/>
          <p:cNvPicPr preferRelativeResize="0"/>
          <p:nvPr/>
        </p:nvPicPr>
        <p:blipFill rotWithShape="1">
          <a:blip r:embed="rId4">
            <a:alphaModFix/>
          </a:blip>
          <a:srcRect/>
          <a:stretch/>
        </p:blipFill>
        <p:spPr>
          <a:xfrm>
            <a:off x="457200" y="6040438"/>
            <a:ext cx="2071797" cy="6683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227"/>
          <p:cNvPicPr preferRelativeResize="0"/>
          <p:nvPr/>
        </p:nvPicPr>
        <p:blipFill rotWithShape="1">
          <a:blip r:embed="rId12">
            <a:alphaModFix/>
          </a:blip>
          <a:srcRect/>
          <a:stretch/>
        </p:blipFill>
        <p:spPr>
          <a:xfrm>
            <a:off x="413094" y="6112042"/>
            <a:ext cx="1911255" cy="616534"/>
          </a:xfrm>
          <a:prstGeom prst="rect">
            <a:avLst/>
          </a:prstGeom>
          <a:noFill/>
          <a:ln>
            <a:noFill/>
          </a:ln>
        </p:spPr>
      </p:pic>
      <p:sp>
        <p:nvSpPr>
          <p:cNvPr id="24" name="Google Shape;24;p227"/>
          <p:cNvSpPr>
            <a:spLocks noGrp="1"/>
          </p:cNvSpPr>
          <p:nvPr>
            <p:ph type="sldNum" idx="12"/>
          </p:nvPr>
        </p:nvSpPr>
        <p:spPr>
          <a:xfrm>
            <a:off x="8568172" y="6420309"/>
            <a:ext cx="274200" cy="274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Clr>
                <a:srgbClr val="FFFFFF"/>
              </a:buClr>
              <a:buSzPts val="350"/>
              <a:buFont typeface="Source Sans Pro"/>
              <a:buNone/>
              <a:defRPr sz="14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25;p2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2625" b="1"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2625" b="1"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title" idx="4294967295"/>
          </p:nvPr>
        </p:nvSpPr>
        <p:spPr>
          <a:xfrm>
            <a:off x="457200" y="-647700"/>
            <a:ext cx="82296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solidFill>
                  <a:schemeClr val="lt1"/>
                </a:solidFill>
              </a:rPr>
              <a:t>Student Learning Objectives </a:t>
            </a:r>
            <a:endParaRPr dirty="0"/>
          </a:p>
        </p:txBody>
      </p:sp>
      <p:sp>
        <p:nvSpPr>
          <p:cNvPr id="77" name="Google Shape;77;p1"/>
          <p:cNvSpPr txBox="1">
            <a:spLocks noGrp="1"/>
          </p:cNvSpPr>
          <p:nvPr>
            <p:ph type="body" idx="1"/>
          </p:nvPr>
        </p:nvSpPr>
        <p:spPr>
          <a:xfrm>
            <a:off x="325528" y="495300"/>
            <a:ext cx="8229600" cy="1368419"/>
          </a:xfrm>
          <a:prstGeom prst="rect">
            <a:avLst/>
          </a:prstGeom>
          <a:noFill/>
          <a:ln>
            <a:noFill/>
          </a:ln>
        </p:spPr>
        <p:txBody>
          <a:bodyPr spcFirstLastPara="1" wrap="square" lIns="91425" tIns="45700" rIns="91425" bIns="45700" anchor="t" anchorCtr="0">
            <a:noAutofit/>
          </a:bodyPr>
          <a:lstStyle/>
          <a:p>
            <a:pPr marL="257175" lvl="0" indent="-257175" algn="ctr" rtl="0">
              <a:spcBef>
                <a:spcPts val="0"/>
              </a:spcBef>
              <a:spcAft>
                <a:spcPts val="0"/>
              </a:spcAft>
              <a:buNone/>
            </a:pPr>
            <a:r>
              <a:rPr lang="en-US" sz="5400" dirty="0">
                <a:latin typeface="Sura"/>
                <a:ea typeface="Sura"/>
                <a:cs typeface="Sura"/>
                <a:sym typeface="Sura"/>
              </a:rPr>
              <a:t>Teacher Orientation</a:t>
            </a:r>
          </a:p>
          <a:p>
            <a:pPr marL="257175" lvl="0" indent="-257175" algn="ctr" rtl="0">
              <a:spcBef>
                <a:spcPts val="0"/>
              </a:spcBef>
              <a:spcAft>
                <a:spcPts val="0"/>
              </a:spcAft>
              <a:buNone/>
            </a:pPr>
            <a:r>
              <a:rPr lang="en-US" sz="7200" dirty="0">
                <a:latin typeface="Sura"/>
                <a:ea typeface="Sura"/>
                <a:cs typeface="Sura"/>
                <a:sym typeface="Sura"/>
              </a:rPr>
              <a:t>Texas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idx="4294967295"/>
          </p:nvPr>
        </p:nvSpPr>
        <p:spPr>
          <a:xfrm>
            <a:off x="1457198" y="204801"/>
            <a:ext cx="6963892" cy="7797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70659A"/>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Growth vs. Achievement</a:t>
            </a:r>
            <a:endParaRPr dirty="0"/>
          </a:p>
        </p:txBody>
      </p:sp>
      <p:sp>
        <p:nvSpPr>
          <p:cNvPr id="204" name="Google Shape;204;p21">
            <a:extLst>
              <a:ext uri="{C183D7F6-B498-43B3-948B-1728B52AA6E4}">
                <adec:decorative xmlns:adec="http://schemas.microsoft.com/office/drawing/2017/decorative" val="1"/>
              </a:ext>
            </a:extLst>
          </p:cNvPr>
          <p:cNvSpPr txBox="1">
            <a:spLocks noGrp="1"/>
          </p:cNvSpPr>
          <p:nvPr>
            <p:ph type="body" idx="1"/>
          </p:nvPr>
        </p:nvSpPr>
        <p:spPr>
          <a:xfrm>
            <a:off x="457200" y="533400"/>
            <a:ext cx="8229600" cy="5246914"/>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b="0" i="0">
                <a:solidFill>
                  <a:srgbClr val="000000"/>
                </a:solidFill>
                <a:latin typeface="Times New Roman"/>
                <a:ea typeface="Times New Roman"/>
                <a:cs typeface="Times New Roman"/>
                <a:sym typeface="Times New Roman"/>
              </a:rPr>
              <a:t> </a:t>
            </a:r>
            <a:endParaRPr/>
          </a:p>
        </p:txBody>
      </p:sp>
      <p:grpSp>
        <p:nvGrpSpPr>
          <p:cNvPr id="205" name="Google Shape;205;p21">
            <a:extLst>
              <a:ext uri="{C183D7F6-B498-43B3-948B-1728B52AA6E4}">
                <adec:decorative xmlns:adec="http://schemas.microsoft.com/office/drawing/2017/decorative" val="1"/>
              </a:ext>
            </a:extLst>
          </p:cNvPr>
          <p:cNvGrpSpPr/>
          <p:nvPr/>
        </p:nvGrpSpPr>
        <p:grpSpPr>
          <a:xfrm>
            <a:off x="85702" y="1028328"/>
            <a:ext cx="8444563" cy="5165588"/>
            <a:chOff x="247160" y="921173"/>
            <a:chExt cx="7427027" cy="3619534"/>
          </a:xfrm>
        </p:grpSpPr>
        <p:cxnSp>
          <p:nvCxnSpPr>
            <p:cNvPr id="206" name="Google Shape;206;p21"/>
            <p:cNvCxnSpPr/>
            <p:nvPr/>
          </p:nvCxnSpPr>
          <p:spPr>
            <a:xfrm>
              <a:off x="1639146" y="921173"/>
              <a:ext cx="13547" cy="3163147"/>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07" name="Google Shape;207;p21"/>
            <p:cNvCxnSpPr/>
            <p:nvPr/>
          </p:nvCxnSpPr>
          <p:spPr>
            <a:xfrm>
              <a:off x="1652693" y="4084320"/>
              <a:ext cx="6021494"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208" name="Google Shape;208;p21"/>
            <p:cNvCxnSpPr/>
            <p:nvPr/>
          </p:nvCxnSpPr>
          <p:spPr>
            <a:xfrm rot="10800000" flipH="1">
              <a:off x="1652693" y="2404533"/>
              <a:ext cx="5940214" cy="27094"/>
            </a:xfrm>
            <a:prstGeom prst="straightConnector1">
              <a:avLst/>
            </a:prstGeom>
            <a:noFill/>
            <a:ln w="38100" cap="flat" cmpd="sng">
              <a:solidFill>
                <a:schemeClr val="accent1"/>
              </a:solidFill>
              <a:prstDash val="dash"/>
              <a:round/>
              <a:headEnd type="none" w="sm" len="sm"/>
              <a:tailEnd type="none" w="sm" len="sm"/>
            </a:ln>
            <a:effectLst>
              <a:outerShdw blurRad="40000" dist="20000" dir="5400000" rotWithShape="0">
                <a:srgbClr val="000000">
                  <a:alpha val="37647"/>
                </a:srgbClr>
              </a:outerShdw>
            </a:effectLst>
          </p:spPr>
        </p:cxnSp>
        <p:sp>
          <p:nvSpPr>
            <p:cNvPr id="209" name="Google Shape;209;p21"/>
            <p:cNvSpPr txBox="1"/>
            <p:nvPr/>
          </p:nvSpPr>
          <p:spPr>
            <a:xfrm>
              <a:off x="247160" y="1147657"/>
              <a:ext cx="1232747" cy="28474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50" b="1">
                  <a:solidFill>
                    <a:schemeClr val="dk1"/>
                  </a:solidFill>
                  <a:latin typeface="Open Sans"/>
                  <a:ea typeface="Open Sans"/>
                  <a:cs typeface="Open Sans"/>
                  <a:sym typeface="Open Sans"/>
                </a:rPr>
                <a:t>Advanced</a:t>
              </a:r>
              <a:endParaRPr/>
            </a:p>
          </p:txBody>
        </p:sp>
        <p:sp>
          <p:nvSpPr>
            <p:cNvPr id="210" name="Google Shape;210;p21"/>
            <p:cNvSpPr txBox="1"/>
            <p:nvPr/>
          </p:nvSpPr>
          <p:spPr>
            <a:xfrm>
              <a:off x="249978" y="2272771"/>
              <a:ext cx="1232747" cy="282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50" b="1">
                  <a:solidFill>
                    <a:schemeClr val="dk1"/>
                  </a:solidFill>
                  <a:latin typeface="Open Sans"/>
                  <a:ea typeface="Open Sans"/>
                  <a:cs typeface="Open Sans"/>
                  <a:sym typeface="Open Sans"/>
                </a:rPr>
                <a:t>Proficient</a:t>
              </a:r>
              <a:endParaRPr sz="1850">
                <a:solidFill>
                  <a:schemeClr val="dk1"/>
                </a:solidFill>
                <a:latin typeface="Source Sans Pro"/>
                <a:ea typeface="Source Sans Pro"/>
                <a:cs typeface="Source Sans Pro"/>
                <a:sym typeface="Source Sans Pro"/>
              </a:endParaRPr>
            </a:p>
          </p:txBody>
        </p:sp>
        <p:sp>
          <p:nvSpPr>
            <p:cNvPr id="211" name="Google Shape;211;p21"/>
            <p:cNvSpPr txBox="1"/>
            <p:nvPr/>
          </p:nvSpPr>
          <p:spPr>
            <a:xfrm>
              <a:off x="1740747" y="4084320"/>
              <a:ext cx="215542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Start of the School Year</a:t>
              </a:r>
              <a:endParaRPr/>
            </a:p>
          </p:txBody>
        </p:sp>
        <p:sp>
          <p:nvSpPr>
            <p:cNvPr id="212" name="Google Shape;212;p21"/>
            <p:cNvSpPr txBox="1"/>
            <p:nvPr/>
          </p:nvSpPr>
          <p:spPr>
            <a:xfrm>
              <a:off x="5471372" y="4087707"/>
              <a:ext cx="2050500" cy="453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End of the School    Year</a:t>
              </a:r>
              <a:endParaRPr/>
            </a:p>
          </p:txBody>
        </p:sp>
      </p:grpSp>
      <p:pic>
        <p:nvPicPr>
          <p:cNvPr id="213" name="Google Shape;213;p21" descr="Image displaying a Growth vs. Achievement chart&#10;&#10;X-axis displays Start of the School Year, and End of the School Year&#10;&#10;Y-Axis displays Advanced at the top and Proficient in the middle&#10;&#10;At Start of the School Year there is an image of three people below the Proficient line and a group of 7 at Advanced.&#10;&#10;An upwards arrow indicates change over time as it shows the three people closer to the Proficient line when at the End of the School Year &#10;&#10;A downwards arrow indicates change over time for the group of 7 people and they move down towards the Proficient line in the middle by the End of the School Year"/>
          <p:cNvPicPr preferRelativeResize="0"/>
          <p:nvPr/>
        </p:nvPicPr>
        <p:blipFill rotWithShape="1">
          <a:blip r:embed="rId3">
            <a:alphaModFix/>
          </a:blip>
          <a:srcRect/>
          <a:stretch/>
        </p:blipFill>
        <p:spPr>
          <a:xfrm>
            <a:off x="6160704" y="1575338"/>
            <a:ext cx="2260386" cy="1407531"/>
          </a:xfrm>
          <a:prstGeom prst="rect">
            <a:avLst/>
          </a:prstGeom>
          <a:noFill/>
          <a:ln>
            <a:noFill/>
          </a:ln>
        </p:spPr>
      </p:pic>
      <p:pic>
        <p:nvPicPr>
          <p:cNvPr id="214" name="Google Shape;214;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72480" y="3311468"/>
            <a:ext cx="1837277" cy="1089291"/>
          </a:xfrm>
          <a:prstGeom prst="rect">
            <a:avLst/>
          </a:prstGeom>
          <a:noFill/>
          <a:ln>
            <a:noFill/>
          </a:ln>
        </p:spPr>
      </p:pic>
      <p:pic>
        <p:nvPicPr>
          <p:cNvPr id="215" name="Google Shape;215;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802826" y="920096"/>
            <a:ext cx="2260386" cy="1449857"/>
          </a:xfrm>
          <a:prstGeom prst="rect">
            <a:avLst/>
          </a:prstGeom>
          <a:noFill/>
          <a:ln>
            <a:noFill/>
          </a:ln>
        </p:spPr>
      </p:pic>
      <p:cxnSp>
        <p:nvCxnSpPr>
          <p:cNvPr id="216" name="Google Shape;216;p21">
            <a:extLst>
              <a:ext uri="{C183D7F6-B498-43B3-948B-1728B52AA6E4}">
                <adec:decorative xmlns:adec="http://schemas.microsoft.com/office/drawing/2017/decorative" val="1"/>
              </a:ext>
            </a:extLst>
          </p:cNvPr>
          <p:cNvCxnSpPr/>
          <p:nvPr/>
        </p:nvCxnSpPr>
        <p:spPr>
          <a:xfrm>
            <a:off x="4498662" y="1484196"/>
            <a:ext cx="1594509" cy="1161033"/>
          </a:xfrm>
          <a:prstGeom prst="straightConnector1">
            <a:avLst/>
          </a:prstGeom>
          <a:noFill/>
          <a:ln w="28575" cap="flat" cmpd="sng">
            <a:solidFill>
              <a:srgbClr val="4A7DBA"/>
            </a:solidFill>
            <a:prstDash val="solid"/>
            <a:round/>
            <a:headEnd type="none" w="sm" len="sm"/>
            <a:tailEnd type="triangle" w="med" len="med"/>
          </a:ln>
        </p:spPr>
      </p:cxnSp>
      <p:sp>
        <p:nvSpPr>
          <p:cNvPr id="217" name="Google Shape;217;p21">
            <a:extLst>
              <a:ext uri="{C183D7F6-B498-43B3-948B-1728B52AA6E4}">
                <adec:decorative xmlns:adec="http://schemas.microsoft.com/office/drawing/2017/decorative" val="1"/>
              </a:ext>
            </a:extLst>
          </p:cNvPr>
          <p:cNvSpPr/>
          <p:nvPr/>
        </p:nvSpPr>
        <p:spPr>
          <a:xfrm>
            <a:off x="6199816" y="904949"/>
            <a:ext cx="2819400" cy="638175"/>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Source Sans Pro"/>
                <a:ea typeface="Source Sans Pro"/>
                <a:cs typeface="Source Sans Pro"/>
                <a:sym typeface="Source Sans Pro"/>
              </a:rPr>
              <a:t>Downwards arrow indicates change over time</a:t>
            </a:r>
            <a:endParaRPr sz="180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dirty="0">
              <a:solidFill>
                <a:schemeClr val="lt1"/>
              </a:solidFill>
              <a:latin typeface="Source Sans Pro"/>
              <a:ea typeface="Source Sans Pro"/>
              <a:cs typeface="Source Sans Pro"/>
              <a:sym typeface="Source Sans Pro"/>
            </a:endParaRPr>
          </a:p>
        </p:txBody>
      </p:sp>
      <p:pic>
        <p:nvPicPr>
          <p:cNvPr id="218" name="Google Shape;218;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225447" y="4013804"/>
            <a:ext cx="1852680" cy="1221889"/>
          </a:xfrm>
          <a:prstGeom prst="rect">
            <a:avLst/>
          </a:prstGeom>
          <a:noFill/>
          <a:ln>
            <a:noFill/>
          </a:ln>
        </p:spPr>
      </p:pic>
      <p:cxnSp>
        <p:nvCxnSpPr>
          <p:cNvPr id="219" name="Google Shape;219;p21">
            <a:extLst>
              <a:ext uri="{C183D7F6-B498-43B3-948B-1728B52AA6E4}">
                <adec:decorative xmlns:adec="http://schemas.microsoft.com/office/drawing/2017/decorative" val="1"/>
              </a:ext>
            </a:extLst>
          </p:cNvPr>
          <p:cNvCxnSpPr/>
          <p:nvPr/>
        </p:nvCxnSpPr>
        <p:spPr>
          <a:xfrm rot="10800000" flipH="1">
            <a:off x="4182290" y="3827403"/>
            <a:ext cx="1797824" cy="1272322"/>
          </a:xfrm>
          <a:prstGeom prst="straightConnector1">
            <a:avLst/>
          </a:prstGeom>
          <a:noFill/>
          <a:ln w="28575" cap="flat" cmpd="sng">
            <a:solidFill>
              <a:srgbClr val="4A7DBA"/>
            </a:solidFill>
            <a:prstDash val="solid"/>
            <a:round/>
            <a:headEnd type="none" w="sm" len="sm"/>
            <a:tailEnd type="triangle" w="med" len="med"/>
          </a:ln>
        </p:spPr>
      </p:cxnSp>
      <p:sp>
        <p:nvSpPr>
          <p:cNvPr id="220" name="Google Shape;220;p21">
            <a:extLst>
              <a:ext uri="{C183D7F6-B498-43B3-948B-1728B52AA6E4}">
                <adec:decorative xmlns:adec="http://schemas.microsoft.com/office/drawing/2017/decorative" val="1"/>
              </a:ext>
            </a:extLst>
          </p:cNvPr>
          <p:cNvSpPr/>
          <p:nvPr/>
        </p:nvSpPr>
        <p:spPr>
          <a:xfrm>
            <a:off x="6637630" y="4580964"/>
            <a:ext cx="2441777" cy="820262"/>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Source Sans Pro"/>
                <a:ea typeface="Source Sans Pro"/>
                <a:cs typeface="Source Sans Pro"/>
                <a:sym typeface="Source Sans Pro"/>
              </a:rPr>
              <a:t>Upwards arrow indicates change over time</a:t>
            </a:r>
            <a:endParaRPr sz="18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21" name="Google Shape;221;p2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135"/>
          <p:cNvSpPr txBox="1">
            <a:spLocks noGrp="1"/>
          </p:cNvSpPr>
          <p:nvPr>
            <p:ph type="title"/>
          </p:nvPr>
        </p:nvSpPr>
        <p:spPr>
          <a:xfrm>
            <a:off x="377687" y="273050"/>
            <a:ext cx="8309113" cy="568779"/>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0000"/>
              <a:buNone/>
            </a:pPr>
            <a:r>
              <a:rPr lang="en-US" dirty="0">
                <a:solidFill>
                  <a:srgbClr val="70659A"/>
                </a:solidFill>
              </a:rPr>
              <a:t>TSP Compared to ISP</a:t>
            </a:r>
            <a:endParaRPr dirty="0"/>
          </a:p>
        </p:txBody>
      </p:sp>
      <p:sp>
        <p:nvSpPr>
          <p:cNvPr id="1287" name="Google Shape;1287;p135"/>
          <p:cNvSpPr txBox="1">
            <a:spLocks noGrp="1"/>
          </p:cNvSpPr>
          <p:nvPr>
            <p:ph type="body" idx="1"/>
          </p:nvPr>
        </p:nvSpPr>
        <p:spPr>
          <a:xfrm>
            <a:off x="57086" y="841810"/>
            <a:ext cx="3733800" cy="56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solidFill>
                  <a:srgbClr val="5783C2"/>
                </a:solidFill>
              </a:rPr>
              <a:t>Initial Skill Profile</a:t>
            </a:r>
            <a:endParaRPr/>
          </a:p>
        </p:txBody>
      </p:sp>
      <p:sp>
        <p:nvSpPr>
          <p:cNvPr id="1288" name="Google Shape;1288;p135"/>
          <p:cNvSpPr txBox="1">
            <a:spLocks noGrp="1"/>
          </p:cNvSpPr>
          <p:nvPr>
            <p:ph type="body" idx="3"/>
          </p:nvPr>
        </p:nvSpPr>
        <p:spPr>
          <a:xfrm>
            <a:off x="290285" y="1319891"/>
            <a:ext cx="4281600" cy="47844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i="0" u="sng" strike="noStrike">
                <a:latin typeface="Source Sans Pro"/>
                <a:ea typeface="Source Sans Pro"/>
                <a:cs typeface="Source Sans Pro"/>
                <a:sym typeface="Source Sans Pro"/>
              </a:rPr>
              <a:t>Above Typical Skill</a:t>
            </a:r>
            <a:endParaRPr sz="2400" i="0" u="sng"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r>
              <a:rPr lang="en-US" sz="1900" i="0" u="none" strike="noStrike">
                <a:latin typeface="Source Sans Pro"/>
                <a:ea typeface="Source Sans Pro"/>
                <a:cs typeface="Source Sans Pro"/>
                <a:sym typeface="Source Sans Pro"/>
              </a:rPr>
              <a:t>Students can summarize the most significant information with grade level informational texts and often make accurate inferences, although they struggle to connect inferences with appropriate textual evidence.</a:t>
            </a:r>
            <a:endParaRPr sz="19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a:p>
          <a:p>
            <a:pPr marL="0" lvl="0" indent="0" algn="l" rtl="0">
              <a:lnSpc>
                <a:spcPct val="100000"/>
              </a:lnSpc>
              <a:spcBef>
                <a:spcPts val="0"/>
              </a:spcBef>
              <a:spcAft>
                <a:spcPts val="0"/>
              </a:spcAft>
              <a:buSzPts val="2040"/>
              <a:buNone/>
            </a:pPr>
            <a:r>
              <a:rPr lang="en-US" sz="2400" i="0" u="sng" strike="noStrike">
                <a:latin typeface="Source Sans Pro"/>
                <a:ea typeface="Source Sans Pro"/>
                <a:cs typeface="Source Sans Pro"/>
                <a:sym typeface="Source Sans Pro"/>
              </a:rPr>
              <a:t>Typical Skill</a:t>
            </a:r>
            <a:endParaRPr sz="2400" i="0" u="none" strike="noStrike">
              <a:latin typeface="Source Sans Pro"/>
              <a:ea typeface="Source Sans Pro"/>
              <a:cs typeface="Source Sans Pro"/>
              <a:sym typeface="Source Sans Pro"/>
            </a:endParaRPr>
          </a:p>
          <a:p>
            <a:pPr marL="0" marR="0" lvl="0" indent="0" algn="l" rtl="0">
              <a:lnSpc>
                <a:spcPct val="100000"/>
              </a:lnSpc>
              <a:spcBef>
                <a:spcPts val="0"/>
              </a:spcBef>
              <a:spcAft>
                <a:spcPts val="0"/>
              </a:spcAft>
              <a:buSzPts val="1700"/>
              <a:buNone/>
            </a:pPr>
            <a:r>
              <a:rPr lang="en-US" sz="1800" i="0" u="none" strike="noStrike">
                <a:latin typeface="Source Sans Pro"/>
                <a:ea typeface="Source Sans Pro"/>
                <a:cs typeface="Source Sans Pro"/>
                <a:sym typeface="Source Sans Pro"/>
              </a:rPr>
              <a:t>Students can comprehend grade level informational texts with consistent success summarizing the most significant information, although students often </a:t>
            </a:r>
            <a:endParaRPr sz="1800" i="0" u="none" strike="noStrike">
              <a:latin typeface="Source Sans Pro"/>
              <a:ea typeface="Source Sans Pro"/>
              <a:cs typeface="Source Sans Pro"/>
              <a:sym typeface="Source Sans Pro"/>
            </a:endParaRPr>
          </a:p>
          <a:p>
            <a:pPr marL="0" marR="0" lvl="0" indent="0" algn="l" rtl="0">
              <a:lnSpc>
                <a:spcPct val="100000"/>
              </a:lnSpc>
              <a:spcBef>
                <a:spcPts val="0"/>
              </a:spcBef>
              <a:spcAft>
                <a:spcPts val="0"/>
              </a:spcAft>
              <a:buSzPts val="1700"/>
              <a:buNone/>
            </a:pPr>
            <a:r>
              <a:rPr lang="en-US" sz="1800" i="0" u="none" strike="noStrike">
                <a:latin typeface="Source Sans Pro"/>
                <a:ea typeface="Source Sans Pro"/>
                <a:cs typeface="Source Sans Pro"/>
                <a:sym typeface="Source Sans Pro"/>
              </a:rPr>
              <a:t>fail to make accurate inferences.</a:t>
            </a:r>
            <a:endParaRPr sz="18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291" name="Google Shape;1291;p135" descr="Arrows leading from items in the Initial Skill Profile to their corresponding items in the Targeted Skill Profile as detailed below "/>
          <p:cNvSpPr/>
          <p:nvPr/>
        </p:nvSpPr>
        <p:spPr>
          <a:xfrm>
            <a:off x="4132491" y="2470985"/>
            <a:ext cx="799500" cy="7776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289" name="Google Shape;1289;p135"/>
          <p:cNvSpPr txBox="1">
            <a:spLocks noGrp="1"/>
          </p:cNvSpPr>
          <p:nvPr>
            <p:ph type="body" idx="2"/>
          </p:nvPr>
        </p:nvSpPr>
        <p:spPr>
          <a:xfrm>
            <a:off x="4953000" y="841829"/>
            <a:ext cx="3733800" cy="56605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solidFill>
                  <a:srgbClr val="5783C2"/>
                </a:solidFill>
              </a:rPr>
              <a:t>Targeted Skill Profile</a:t>
            </a:r>
            <a:endParaRPr/>
          </a:p>
        </p:txBody>
      </p:sp>
      <p:sp>
        <p:nvSpPr>
          <p:cNvPr id="1290" name="Google Shape;1290;p135"/>
          <p:cNvSpPr txBox="1">
            <a:spLocks noGrp="1"/>
          </p:cNvSpPr>
          <p:nvPr>
            <p:ph type="body" idx="4"/>
          </p:nvPr>
        </p:nvSpPr>
        <p:spPr>
          <a:xfrm>
            <a:off x="4932000" y="1319900"/>
            <a:ext cx="4182900" cy="52650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i="0" u="sng" strike="noStrike">
                <a:latin typeface="Source Sans Pro"/>
                <a:ea typeface="Source Sans Pro"/>
                <a:cs typeface="Source Sans Pro"/>
                <a:sym typeface="Source Sans Pro"/>
              </a:rPr>
              <a:t>Above Typical Skill</a:t>
            </a:r>
            <a:endParaRPr sz="2400" i="0" u="sng"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r>
              <a:rPr lang="en-US" sz="1900">
                <a:latin typeface="Source Sans Pro"/>
                <a:ea typeface="Source Sans Pro"/>
                <a:cs typeface="Source Sans Pro"/>
                <a:sym typeface="Source Sans Pro"/>
              </a:rPr>
              <a:t>Students can draw accurate conclusions from above grade-level informational texts and support conclusions with appropriate although not always optimal evidence.</a:t>
            </a:r>
            <a:endParaRPr sz="1900">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a:p>
          <a:p>
            <a:pPr marL="36576" marR="45720" lvl="0" indent="0" algn="l" rtl="0">
              <a:lnSpc>
                <a:spcPct val="107000"/>
              </a:lnSpc>
              <a:spcBef>
                <a:spcPts val="760"/>
              </a:spcBef>
              <a:spcAft>
                <a:spcPts val="0"/>
              </a:spcAft>
              <a:buSzPts val="1700"/>
              <a:buNone/>
            </a:pPr>
            <a:endParaRPr sz="2000"/>
          </a:p>
          <a:p>
            <a:pPr marL="0" lvl="0" indent="0" algn="l" rtl="0">
              <a:lnSpc>
                <a:spcPct val="100000"/>
              </a:lnSpc>
              <a:spcBef>
                <a:spcPts val="0"/>
              </a:spcBef>
              <a:spcAft>
                <a:spcPts val="0"/>
              </a:spcAft>
              <a:buSzPts val="2040"/>
              <a:buNone/>
            </a:pPr>
            <a:r>
              <a:rPr lang="en-US" sz="2400" u="sng">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9"/>
                  </a:ext>
                </a:extLst>
              </a:rPr>
              <a:t>T</a:t>
            </a:r>
            <a:r>
              <a:rPr lang="en-US" sz="2400" i="0" u="sng" strike="noStrike">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0"/>
                  </a:ext>
                </a:extLst>
              </a:rPr>
              <a:t>ypical Skill</a:t>
            </a:r>
            <a:endParaRPr/>
          </a:p>
          <a:p>
            <a:pPr marL="0" lvl="0" indent="0" algn="l" rtl="0">
              <a:lnSpc>
                <a:spcPct val="100000"/>
              </a:lnSpc>
              <a:spcBef>
                <a:spcPts val="0"/>
              </a:spcBef>
              <a:spcAft>
                <a:spcPts val="0"/>
              </a:spcAft>
              <a:buSzPts val="1700"/>
              <a:buNone/>
            </a:pPr>
            <a:r>
              <a:rPr lang="en-US" sz="1900"/>
              <a:t>Students can make accurate inferences and draw accurate conclusions from grade level informational texts and support conclusions with appropriate although not always optimal evidence</a:t>
            </a:r>
            <a:endParaRPr sz="19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292" name="Google Shape;1292;p135">
            <a:extLst>
              <a:ext uri="{C183D7F6-B498-43B3-948B-1728B52AA6E4}">
                <adec:decorative xmlns:adec="http://schemas.microsoft.com/office/drawing/2017/decorative" val="1"/>
              </a:ext>
            </a:extLst>
          </p:cNvPr>
          <p:cNvSpPr/>
          <p:nvPr/>
        </p:nvSpPr>
        <p:spPr>
          <a:xfrm>
            <a:off x="4172253" y="5027955"/>
            <a:ext cx="799500" cy="7776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293" name="Google Shape;1293;p13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100</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36"/>
          <p:cNvSpPr txBox="1">
            <a:spLocks noGrp="1"/>
          </p:cNvSpPr>
          <p:nvPr>
            <p:ph type="title"/>
          </p:nvPr>
        </p:nvSpPr>
        <p:spPr>
          <a:xfrm>
            <a:off x="601569" y="273050"/>
            <a:ext cx="8396514" cy="568779"/>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0000"/>
              <a:buNone/>
            </a:pPr>
            <a:r>
              <a:rPr lang="en-US" dirty="0">
                <a:solidFill>
                  <a:srgbClr val="70659A"/>
                </a:solidFill>
              </a:rPr>
              <a:t>TSP Compared to ISP </a:t>
            </a:r>
            <a:r>
              <a:rPr lang="en-US" dirty="0">
                <a:solidFill>
                  <a:schemeClr val="lt1"/>
                </a:solidFill>
              </a:rPr>
              <a:t>– 2 </a:t>
            </a:r>
            <a:endParaRPr dirty="0"/>
          </a:p>
        </p:txBody>
      </p:sp>
      <p:sp>
        <p:nvSpPr>
          <p:cNvPr id="1300" name="Google Shape;1300;p136"/>
          <p:cNvSpPr txBox="1">
            <a:spLocks noGrp="1"/>
          </p:cNvSpPr>
          <p:nvPr>
            <p:ph type="body" idx="1"/>
          </p:nvPr>
        </p:nvSpPr>
        <p:spPr>
          <a:xfrm>
            <a:off x="367748" y="753835"/>
            <a:ext cx="3656338" cy="56605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Initial Skill Profile</a:t>
            </a:r>
            <a:endParaRPr/>
          </a:p>
        </p:txBody>
      </p:sp>
      <p:sp>
        <p:nvSpPr>
          <p:cNvPr id="1301" name="Google Shape;1301;p136"/>
          <p:cNvSpPr txBox="1">
            <a:spLocks noGrp="1"/>
          </p:cNvSpPr>
          <p:nvPr>
            <p:ph type="body" idx="3"/>
          </p:nvPr>
        </p:nvSpPr>
        <p:spPr>
          <a:xfrm>
            <a:off x="290286" y="1237699"/>
            <a:ext cx="3845063" cy="4866465"/>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u="sng">
                <a:latin typeface="Source Sans Pro"/>
                <a:ea typeface="Source Sans Pro"/>
                <a:cs typeface="Source Sans Pro"/>
                <a:sym typeface="Source Sans Pro"/>
              </a:rPr>
              <a:t>Below T</a:t>
            </a:r>
            <a:r>
              <a:rPr lang="en-US" sz="2400" i="0" u="sng" strike="noStrike">
                <a:latin typeface="Source Sans Pro"/>
                <a:ea typeface="Source Sans Pro"/>
                <a:cs typeface="Source Sans Pro"/>
                <a:sym typeface="Source Sans Pro"/>
              </a:rPr>
              <a:t>ypical Skill</a:t>
            </a:r>
            <a:endParaRPr sz="2400" i="0" u="sng"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r>
              <a:rPr lang="en-US" sz="2000">
                <a:latin typeface="Source Sans Pro"/>
                <a:ea typeface="Source Sans Pro"/>
                <a:cs typeface="Source Sans Pro"/>
                <a:sym typeface="Source Sans Pro"/>
              </a:rPr>
              <a:t>Students can comprehend grade level informational texts but struggle to summarize the most significant information</a:t>
            </a:r>
            <a:r>
              <a:rPr lang="en-US" sz="2000" i="0" u="none" strike="noStrike">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a:p>
            <a:pPr marL="0" lvl="0" indent="0" algn="l" rtl="0">
              <a:lnSpc>
                <a:spcPct val="100000"/>
              </a:lnSpc>
              <a:spcBef>
                <a:spcPts val="0"/>
              </a:spcBef>
              <a:spcAft>
                <a:spcPts val="0"/>
              </a:spcAft>
              <a:buSzPts val="2040"/>
              <a:buNone/>
            </a:pPr>
            <a:endParaRPr sz="2400" i="0" u="sng" strike="noStrike">
              <a:latin typeface="Source Sans Pro"/>
              <a:ea typeface="Source Sans Pro"/>
              <a:cs typeface="Source Sans Pro"/>
              <a:sym typeface="Source Sans Pro"/>
            </a:endParaRPr>
          </a:p>
          <a:p>
            <a:pPr marL="0" lvl="0" indent="0" algn="l" rtl="0">
              <a:lnSpc>
                <a:spcPct val="100000"/>
              </a:lnSpc>
              <a:spcBef>
                <a:spcPts val="0"/>
              </a:spcBef>
              <a:spcAft>
                <a:spcPts val="0"/>
              </a:spcAft>
              <a:buSzPts val="2040"/>
              <a:buNone/>
            </a:pPr>
            <a:r>
              <a:rPr lang="en-US" sz="2400" i="0" u="sng" strike="noStrike">
                <a:latin typeface="Source Sans Pro"/>
                <a:ea typeface="Source Sans Pro"/>
                <a:cs typeface="Source Sans Pro"/>
                <a:sym typeface="Source Sans Pro"/>
              </a:rPr>
              <a:t>Well Below Typical </a:t>
            </a:r>
            <a:r>
              <a:rPr lang="en-US" sz="2400" i="0" u="sng" strike="noStrike">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4"/>
                  </a:ext>
                </a:extLst>
              </a:rPr>
              <a:t>Skill</a:t>
            </a:r>
            <a:endParaRPr sz="2000" i="0" u="none" strike="noStrike">
              <a:latin typeface="Source Sans Pro"/>
              <a:ea typeface="Source Sans Pro"/>
              <a:cs typeface="Source Sans Pro"/>
              <a:sym typeface="Source Sans Pro"/>
            </a:endParaRPr>
          </a:p>
          <a:p>
            <a:pPr marL="0" marR="0" lvl="0" indent="0" algn="l" rtl="0">
              <a:lnSpc>
                <a:spcPct val="100000"/>
              </a:lnSpc>
              <a:spcBef>
                <a:spcPts val="0"/>
              </a:spcBef>
              <a:spcAft>
                <a:spcPts val="0"/>
              </a:spcAft>
              <a:buSzPts val="1700"/>
              <a:buNone/>
            </a:pPr>
            <a:r>
              <a:rPr lang="en-US" sz="2000" i="0" u="none" strike="noStrike">
                <a:latin typeface="Source Sans Pro"/>
                <a:ea typeface="Source Sans Pro"/>
                <a:cs typeface="Source Sans Pro"/>
                <a:sym typeface="Source Sans Pro"/>
              </a:rPr>
              <a:t>Students struggle to comprehend grade level informational texts and are generally unable to summarize the most significant information.</a:t>
            </a:r>
            <a:endParaRPr sz="2000" i="0" u="none" strike="noStrike">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304" name="Google Shape;1304;p136" descr="Arrows leading from items in the Initial Skill Profile to their corresponding items in the Targeted Skill Profile as detailed below"/>
          <p:cNvSpPr/>
          <p:nvPr/>
        </p:nvSpPr>
        <p:spPr>
          <a:xfrm>
            <a:off x="3624362" y="2586665"/>
            <a:ext cx="799447" cy="77764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302" name="Google Shape;1302;p136"/>
          <p:cNvSpPr txBox="1">
            <a:spLocks noGrp="1"/>
          </p:cNvSpPr>
          <p:nvPr>
            <p:ph type="body" idx="2"/>
          </p:nvPr>
        </p:nvSpPr>
        <p:spPr>
          <a:xfrm>
            <a:off x="4572000" y="795112"/>
            <a:ext cx="4114800" cy="52478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Targeted Skill Profile</a:t>
            </a:r>
            <a:endParaRPr/>
          </a:p>
        </p:txBody>
      </p:sp>
      <p:sp>
        <p:nvSpPr>
          <p:cNvPr id="1303" name="Google Shape;1303;p136"/>
          <p:cNvSpPr txBox="1">
            <a:spLocks noGrp="1"/>
          </p:cNvSpPr>
          <p:nvPr>
            <p:ph type="body" idx="4"/>
          </p:nvPr>
        </p:nvSpPr>
        <p:spPr>
          <a:xfrm>
            <a:off x="4502426" y="1237699"/>
            <a:ext cx="4461519" cy="5265058"/>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u="sng">
                <a:latin typeface="Source Sans Pro"/>
                <a:ea typeface="Source Sans Pro"/>
                <a:cs typeface="Source Sans Pro"/>
                <a:sym typeface="Source Sans Pro"/>
              </a:rPr>
              <a:t>Below</a:t>
            </a:r>
            <a:r>
              <a:rPr lang="en-US" sz="2400" i="0" u="sng" strike="noStrike">
                <a:latin typeface="Source Sans Pro"/>
                <a:ea typeface="Source Sans Pro"/>
                <a:cs typeface="Source Sans Pro"/>
                <a:sym typeface="Source Sans Pro"/>
              </a:rPr>
              <a:t> Typical Skill</a:t>
            </a:r>
            <a:endParaRPr/>
          </a:p>
          <a:p>
            <a:pPr marL="0" lvl="0" indent="0" algn="l" rtl="0">
              <a:lnSpc>
                <a:spcPct val="107000"/>
              </a:lnSpc>
              <a:spcBef>
                <a:spcPts val="15"/>
              </a:spcBef>
              <a:spcAft>
                <a:spcPts val="0"/>
              </a:spcAft>
              <a:buSzPts val="1700"/>
              <a:buNone/>
            </a:pPr>
            <a:r>
              <a:rPr lang="en-US" sz="2000">
                <a:latin typeface="Source Sans Pro"/>
                <a:ea typeface="Source Sans Pro"/>
                <a:cs typeface="Source Sans Pro"/>
                <a:sym typeface="Source Sans Pro"/>
              </a:rPr>
              <a:t>Students can draw accurate conclusions most of the time from grade-level informational texts and attempt to support conclusions with textual evidence, but the evidence isn’t always appropriate.</a:t>
            </a:r>
            <a:endParaRPr/>
          </a:p>
          <a:p>
            <a:pPr marL="0" lvl="0" indent="0" algn="l" rtl="0">
              <a:lnSpc>
                <a:spcPct val="107000"/>
              </a:lnSpc>
              <a:spcBef>
                <a:spcPts val="15"/>
              </a:spcBef>
              <a:spcAft>
                <a:spcPts val="0"/>
              </a:spcAft>
              <a:buSzPts val="2040"/>
              <a:buNone/>
            </a:pPr>
            <a:endParaRPr sz="2400" i="0" u="sng" strike="noStrike">
              <a:latin typeface="Source Sans Pro"/>
              <a:ea typeface="Source Sans Pro"/>
              <a:cs typeface="Source Sans Pro"/>
              <a:sym typeface="Source Sans Pro"/>
            </a:endParaRPr>
          </a:p>
          <a:p>
            <a:pPr marL="0" lvl="0" indent="0" algn="l" rtl="0">
              <a:lnSpc>
                <a:spcPct val="5000"/>
              </a:lnSpc>
              <a:spcBef>
                <a:spcPts val="0"/>
              </a:spcBef>
              <a:spcAft>
                <a:spcPts val="0"/>
              </a:spcAft>
              <a:buSzPts val="2040"/>
              <a:buNone/>
            </a:pPr>
            <a:r>
              <a:rPr lang="en-US" sz="2400" u="sng">
                <a:latin typeface="Source Sans Pro"/>
                <a:ea typeface="Source Sans Pro"/>
                <a:cs typeface="Source Sans Pro"/>
                <a:sym typeface="Source Sans Pro"/>
              </a:rPr>
              <a:t>Well Below T</a:t>
            </a:r>
            <a:r>
              <a:rPr lang="en-US" sz="2400" i="0" u="sng" strike="noStrike">
                <a:latin typeface="Source Sans Pro"/>
                <a:ea typeface="Source Sans Pro"/>
                <a:cs typeface="Source Sans Pro"/>
                <a:sym typeface="Source Sans Pro"/>
              </a:rPr>
              <a:t>ypical Skill</a:t>
            </a:r>
            <a:endParaRPr/>
          </a:p>
          <a:p>
            <a:pPr marL="36576" marR="45720" lvl="0" indent="0" algn="l" rtl="0">
              <a:lnSpc>
                <a:spcPct val="107000"/>
              </a:lnSpc>
              <a:spcBef>
                <a:spcPts val="760"/>
              </a:spcBef>
              <a:spcAft>
                <a:spcPts val="0"/>
              </a:spcAft>
              <a:buSzPts val="1700"/>
              <a:buNone/>
            </a:pPr>
            <a:r>
              <a:rPr lang="en-US" sz="2000">
                <a:latin typeface="Source Sans Pro"/>
                <a:ea typeface="Source Sans Pro"/>
                <a:cs typeface="Source Sans Pro"/>
                <a:sym typeface="Source Sans Pro"/>
              </a:rPr>
              <a:t>Students can draw accurate conclusions some of the time from grade-level informational texts, but don’t attempt to support conclusions or, when prompted, support conclusions with inappropriate evidence.</a:t>
            </a:r>
            <a:endParaRPr sz="2000">
              <a:latin typeface="Source Sans Pro"/>
              <a:ea typeface="Source Sans Pro"/>
              <a:cs typeface="Source Sans Pro"/>
              <a:sym typeface="Source Sans Pro"/>
            </a:endParaRPr>
          </a:p>
          <a:p>
            <a:pPr marL="36576" marR="45720" lvl="0" indent="0" algn="l" rtl="0">
              <a:lnSpc>
                <a:spcPct val="107000"/>
              </a:lnSpc>
              <a:spcBef>
                <a:spcPts val="760"/>
              </a:spcBef>
              <a:spcAft>
                <a:spcPts val="0"/>
              </a:spcAft>
              <a:buSzPts val="1700"/>
              <a:buNone/>
            </a:pPr>
            <a:endParaRPr sz="2000" i="0" u="none" strike="noStrike">
              <a:latin typeface="Source Sans Pro"/>
              <a:ea typeface="Source Sans Pro"/>
              <a:cs typeface="Source Sans Pro"/>
              <a:sym typeface="Source Sans Pro"/>
            </a:endParaRPr>
          </a:p>
        </p:txBody>
      </p:sp>
      <p:sp>
        <p:nvSpPr>
          <p:cNvPr id="1305" name="Google Shape;1305;p136">
            <a:extLst>
              <a:ext uri="{C183D7F6-B498-43B3-948B-1728B52AA6E4}">
                <adec:decorative xmlns:adec="http://schemas.microsoft.com/office/drawing/2017/decorative" val="1"/>
              </a:ext>
            </a:extLst>
          </p:cNvPr>
          <p:cNvSpPr/>
          <p:nvPr/>
        </p:nvSpPr>
        <p:spPr>
          <a:xfrm>
            <a:off x="3624347" y="4825004"/>
            <a:ext cx="799500" cy="7776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306" name="Google Shape;1306;p13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101</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137"/>
          <p:cNvSpPr txBox="1">
            <a:spLocks noGrp="1"/>
          </p:cNvSpPr>
          <p:nvPr>
            <p:ph type="title"/>
          </p:nvPr>
        </p:nvSpPr>
        <p:spPr>
          <a:xfrm>
            <a:off x="628650" y="365126"/>
            <a:ext cx="7886700" cy="73421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TSP Exemplar: 5</a:t>
            </a:r>
            <a:r>
              <a:rPr lang="en-US" sz="4000" b="0" baseline="30000" dirty="0">
                <a:solidFill>
                  <a:srgbClr val="70659A"/>
                </a:solidFill>
              </a:rPr>
              <a:t>th</a:t>
            </a:r>
            <a:r>
              <a:rPr lang="en-US" sz="4000" b="0" dirty="0">
                <a:solidFill>
                  <a:srgbClr val="70659A"/>
                </a:solidFill>
              </a:rPr>
              <a:t> Grade Science</a:t>
            </a:r>
            <a:endParaRPr dirty="0"/>
          </a:p>
        </p:txBody>
      </p:sp>
      <p:sp>
        <p:nvSpPr>
          <p:cNvPr id="1313" name="Google Shape;1313;p137"/>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 your own, read the 5</a:t>
            </a:r>
            <a:r>
              <a:rPr lang="en-US" baseline="30000" dirty="0"/>
              <a:t>th</a:t>
            </a:r>
            <a:r>
              <a:rPr lang="en-US" dirty="0"/>
              <a:t> Grade TSP Exemplar on p. 24 of Teacher Orientation Manual.</a:t>
            </a:r>
            <a:endParaRPr dirty="0"/>
          </a:p>
          <a:p>
            <a:pPr marL="255985" lvl="0" indent="-255985" algn="l" rtl="0">
              <a:spcBef>
                <a:spcPts val="0"/>
              </a:spcBef>
              <a:spcAft>
                <a:spcPts val="0"/>
              </a:spcAft>
              <a:buNone/>
            </a:pPr>
            <a:endParaRPr dirty="0"/>
          </a:p>
          <a:p>
            <a:pPr marL="457200" lvl="0" indent="-450850" algn="l" rtl="0">
              <a:spcBef>
                <a:spcPts val="540"/>
              </a:spcBef>
              <a:spcAft>
                <a:spcPts val="0"/>
              </a:spcAft>
              <a:buClr>
                <a:srgbClr val="F89C4D"/>
              </a:buClr>
              <a:buSzPts val="2600"/>
              <a:buFont typeface="Arial"/>
              <a:buChar char="•"/>
            </a:pPr>
            <a:r>
              <a:rPr lang="en-US" sz="2600" dirty="0"/>
              <a:t>What do you notice?</a:t>
            </a:r>
            <a:endParaRPr sz="2600" dirty="0"/>
          </a:p>
          <a:p>
            <a:pPr marL="255985" lvl="0" indent="0" algn="l" rtl="0">
              <a:spcBef>
                <a:spcPts val="540"/>
              </a:spcBef>
              <a:spcAft>
                <a:spcPts val="0"/>
              </a:spcAft>
              <a:buNone/>
            </a:pPr>
            <a:endParaRPr sz="2600" dirty="0"/>
          </a:p>
          <a:p>
            <a:pPr marL="457200" lvl="0" indent="-450850" algn="l" rtl="0">
              <a:spcBef>
                <a:spcPts val="540"/>
              </a:spcBef>
              <a:spcAft>
                <a:spcPts val="0"/>
              </a:spcAft>
              <a:buClr>
                <a:srgbClr val="F89C4D"/>
              </a:buClr>
              <a:buSzPts val="2600"/>
              <a:buFont typeface="Arial"/>
              <a:buChar char="•"/>
            </a:pPr>
            <a:r>
              <a:rPr lang="en-US" sz="2600" dirty="0"/>
              <a:t>How does it align to the Success Criteria for TSPs?</a:t>
            </a:r>
            <a:endParaRPr sz="2600" dirty="0"/>
          </a:p>
          <a:p>
            <a:pPr marL="255985" lvl="0" indent="0" algn="l" rtl="0">
              <a:spcBef>
                <a:spcPts val="540"/>
              </a:spcBef>
              <a:spcAft>
                <a:spcPts val="0"/>
              </a:spcAft>
              <a:buNone/>
            </a:pPr>
            <a:endParaRPr sz="2600" dirty="0"/>
          </a:p>
          <a:p>
            <a:pPr marL="457200" lvl="0" indent="-450850" algn="l" rtl="0">
              <a:spcBef>
                <a:spcPts val="540"/>
              </a:spcBef>
              <a:spcAft>
                <a:spcPts val="0"/>
              </a:spcAft>
              <a:buClr>
                <a:srgbClr val="F89C4D"/>
              </a:buClr>
              <a:buSzPts val="2600"/>
              <a:buFont typeface="Arial"/>
              <a:buChar char="•"/>
            </a:pPr>
            <a:r>
              <a:rPr lang="en-US" sz="2600" dirty="0"/>
              <a:t>Jot down responses  to these questions and prepare to discuss. </a:t>
            </a:r>
            <a:endParaRPr sz="2600" dirty="0"/>
          </a:p>
        </p:txBody>
      </p:sp>
      <p:sp>
        <p:nvSpPr>
          <p:cNvPr id="1314" name="Google Shape;1314;p13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102</a:t>
            </a:fld>
            <a:endParaRPr sz="1800">
              <a:solidFill>
                <a:srgbClr val="FFFFFF"/>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38"/>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Targeted Skill Profile </a:t>
            </a:r>
            <a:r>
              <a:rPr lang="en-US" sz="3500" b="0" i="0" u="none" strike="noStrike" cap="none" dirty="0">
                <a:solidFill>
                  <a:srgbClr val="70659A"/>
                </a:solidFill>
                <a:latin typeface="Source Sans Pro"/>
                <a:ea typeface="Source Sans Pro"/>
                <a:cs typeface="Source Sans Pro"/>
                <a:sym typeface="Source Sans Pro"/>
              </a:rPr>
              <a:t>– </a:t>
            </a:r>
            <a:r>
              <a:rPr lang="en-US" sz="3500" b="0" i="0" u="none" strike="noStrike" cap="none" dirty="0">
                <a:solidFill>
                  <a:srgbClr val="70659A"/>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5"/>
                  </a:ext>
                </a:extLst>
              </a:rPr>
              <a:t>2</a:t>
            </a:r>
            <a:r>
              <a:rPr lang="en-US" sz="3500" b="0" i="0" u="none" strike="noStrike" cap="none" dirty="0">
                <a:solidFill>
                  <a:srgbClr val="70659A"/>
                </a:solidFill>
                <a:latin typeface="Source Sans Pro"/>
                <a:ea typeface="Source Sans Pro"/>
                <a:cs typeface="Source Sans Pro"/>
                <a:sym typeface="Source Sans Pro"/>
              </a:rPr>
              <a:t> </a:t>
            </a:r>
            <a:endParaRPr dirty="0"/>
          </a:p>
        </p:txBody>
      </p:sp>
      <p:sp>
        <p:nvSpPr>
          <p:cNvPr id="1321" name="Google Shape;1321;p138"/>
          <p:cNvSpPr txBox="1">
            <a:spLocks noGrp="1"/>
          </p:cNvSpPr>
          <p:nvPr>
            <p:ph type="body" idx="1"/>
          </p:nvPr>
        </p:nvSpPr>
        <p:spPr>
          <a:xfrm>
            <a:off x="76200" y="1321904"/>
            <a:ext cx="8769178" cy="471603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Articulates skills for the end of the year</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Differentiates between levels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Descriptors align to skill statement </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Can be assessed in multiple ways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Reflects high, yet reasonable expectations for student growth</a:t>
            </a:r>
            <a:endParaRPr>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1322" name="Google Shape;1322;p13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103</a:t>
            </a:fld>
            <a:endParaRPr sz="1800">
              <a:solidFill>
                <a:srgbClr val="FFFFFF"/>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139"/>
          <p:cNvSpPr txBox="1">
            <a:spLocks noGrp="1"/>
          </p:cNvSpPr>
          <p:nvPr>
            <p:ph type="title"/>
          </p:nvPr>
        </p:nvSpPr>
        <p:spPr>
          <a:xfrm>
            <a:off x="628650" y="365126"/>
            <a:ext cx="7978321" cy="6109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800" b="0" dirty="0">
                <a:solidFill>
                  <a:srgbClr val="70659A"/>
                </a:solidFill>
              </a:rPr>
              <a:t>Targeted Skill Profiles: Non-Exemplars</a:t>
            </a:r>
            <a:endParaRPr sz="2425" dirty="0"/>
          </a:p>
        </p:txBody>
      </p:sp>
      <p:sp>
        <p:nvSpPr>
          <p:cNvPr id="1329" name="Google Shape;1329;p139"/>
          <p:cNvSpPr txBox="1"/>
          <p:nvPr/>
        </p:nvSpPr>
        <p:spPr>
          <a:xfrm>
            <a:off x="727338" y="1415311"/>
            <a:ext cx="7689300" cy="4263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dirty="0">
                <a:solidFill>
                  <a:schemeClr val="dk1"/>
                </a:solidFill>
                <a:latin typeface="Source Sans Pro"/>
                <a:ea typeface="Source Sans Pro"/>
                <a:cs typeface="Source Sans Pro"/>
                <a:sym typeface="Source Sans Pro"/>
              </a:rPr>
              <a:t>Individually  read your assigned  Non-Exemplar TSP p. 26-29  (3 min.)</a:t>
            </a:r>
            <a:endParaRPr sz="1300" dirty="0"/>
          </a:p>
          <a:p>
            <a:pPr marL="0" marR="0" lvl="0" indent="0" algn="l" rtl="0">
              <a:spcBef>
                <a:spcPts val="0"/>
              </a:spcBef>
              <a:spcAft>
                <a:spcPts val="0"/>
              </a:spcAft>
              <a:buNone/>
            </a:pPr>
            <a:endParaRPr sz="270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US" sz="2700" dirty="0">
                <a:solidFill>
                  <a:schemeClr val="dk1"/>
                </a:solidFill>
                <a:latin typeface="Source Sans Pro"/>
                <a:ea typeface="Source Sans Pro"/>
                <a:cs typeface="Source Sans Pro"/>
                <a:sym typeface="Source Sans Pro"/>
              </a:rPr>
              <a:t>Be prepared to discuss in breakout rooms: (5 min.)</a:t>
            </a:r>
            <a:endParaRPr sz="1300" dirty="0"/>
          </a:p>
          <a:p>
            <a:pPr marL="0" marR="0" lvl="0" indent="0" algn="l" rtl="0">
              <a:spcBef>
                <a:spcPts val="0"/>
              </a:spcBef>
              <a:spcAft>
                <a:spcPts val="0"/>
              </a:spcAft>
              <a:buNone/>
            </a:pPr>
            <a:endParaRPr sz="2800" dirty="0">
              <a:solidFill>
                <a:schemeClr val="dk1"/>
              </a:solidFill>
              <a:latin typeface="Source Sans Pro"/>
              <a:ea typeface="Source Sans Pro"/>
              <a:cs typeface="Source Sans Pro"/>
              <a:sym typeface="Source Sans Pro"/>
            </a:endParaRPr>
          </a:p>
          <a:p>
            <a:pPr marL="914400" marR="0" lvl="1" indent="-450850" algn="l" rtl="0">
              <a:spcBef>
                <a:spcPts val="0"/>
              </a:spcBef>
              <a:spcAft>
                <a:spcPts val="0"/>
              </a:spcAft>
              <a:buClr>
                <a:srgbClr val="F89C4D"/>
              </a:buClr>
              <a:buSzPts val="2700"/>
              <a:buFont typeface="Arial"/>
              <a:buChar char="•"/>
            </a:pPr>
            <a:r>
              <a:rPr lang="en-US" sz="2700" b="0" i="0" u="none" strike="noStrike" cap="none" dirty="0">
                <a:solidFill>
                  <a:schemeClr val="dk1"/>
                </a:solidFill>
                <a:latin typeface="Source Sans Pro"/>
                <a:ea typeface="Source Sans Pro"/>
                <a:cs typeface="Source Sans Pro"/>
                <a:sym typeface="Source Sans Pro"/>
              </a:rPr>
              <a:t>Where are the gaps in order to align to the Success Criteria?</a:t>
            </a:r>
            <a:endParaRPr sz="2700" b="0" i="0" u="none" strike="noStrike" cap="none" dirty="0">
              <a:solidFill>
                <a:schemeClr val="dk1"/>
              </a:solidFill>
              <a:latin typeface="Source Sans Pro"/>
              <a:ea typeface="Source Sans Pro"/>
              <a:cs typeface="Source Sans Pro"/>
              <a:sym typeface="Source Sans Pro"/>
            </a:endParaRPr>
          </a:p>
          <a:p>
            <a:pPr marL="914400" marR="0" lvl="0" indent="0" algn="l" rtl="0">
              <a:spcBef>
                <a:spcPts val="0"/>
              </a:spcBef>
              <a:spcAft>
                <a:spcPts val="0"/>
              </a:spcAft>
              <a:buNone/>
            </a:pPr>
            <a:endParaRPr sz="2700" dirty="0">
              <a:solidFill>
                <a:schemeClr val="dk1"/>
              </a:solidFill>
              <a:latin typeface="Source Sans Pro"/>
              <a:ea typeface="Source Sans Pro"/>
              <a:cs typeface="Source Sans Pro"/>
              <a:sym typeface="Source Sans Pro"/>
            </a:endParaRPr>
          </a:p>
          <a:p>
            <a:pPr marL="914400" marR="0" lvl="1" indent="-450850" algn="l" rtl="0">
              <a:spcBef>
                <a:spcPts val="0"/>
              </a:spcBef>
              <a:spcAft>
                <a:spcPts val="0"/>
              </a:spcAft>
              <a:buClr>
                <a:srgbClr val="F89C4D"/>
              </a:buClr>
              <a:buSzPts val="2700"/>
              <a:buFont typeface="Arial"/>
              <a:buChar char="•"/>
            </a:pPr>
            <a:r>
              <a:rPr lang="en-US" sz="2700" b="0" i="0" u="none" strike="noStrike" cap="none" dirty="0">
                <a:solidFill>
                  <a:schemeClr val="dk1"/>
                </a:solidFill>
                <a:latin typeface="Source Sans Pro"/>
                <a:ea typeface="Source Sans Pro"/>
                <a:cs typeface="Source Sans Pro"/>
                <a:sym typeface="Source Sans Pro"/>
              </a:rPr>
              <a:t>What probing questions would you ask the teacher in order to strengthen these TSPs?</a:t>
            </a:r>
            <a:endParaRPr sz="2800" b="0" i="0" u="none" strike="noStrike" cap="none" dirty="0">
              <a:solidFill>
                <a:schemeClr val="dk1"/>
              </a:solidFill>
              <a:latin typeface="Source Sans Pro"/>
              <a:ea typeface="Source Sans Pro"/>
              <a:cs typeface="Source Sans Pro"/>
              <a:sym typeface="Source Sans Pro"/>
            </a:endParaRPr>
          </a:p>
        </p:txBody>
      </p:sp>
      <p:sp>
        <p:nvSpPr>
          <p:cNvPr id="1330" name="Google Shape;1330;p13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104</a:t>
            </a:fld>
            <a:endParaRPr sz="1800">
              <a:solidFill>
                <a:srgbClr val="FFFFFF"/>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gf12912a4d9_0_342"/>
          <p:cNvSpPr txBox="1">
            <a:spLocks noGrp="1"/>
          </p:cNvSpPr>
          <p:nvPr>
            <p:ph type="title" idx="4294967295"/>
          </p:nvPr>
        </p:nvSpPr>
        <p:spPr>
          <a:xfrm>
            <a:off x="0" y="0"/>
            <a:ext cx="8207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65D"/>
              </a:buClr>
              <a:buSzPts val="4000"/>
              <a:buFont typeface="Source Sans Pro"/>
              <a:buNone/>
            </a:pPr>
            <a:r>
              <a:rPr lang="en-US" sz="4000" b="0" i="0" u="none" strike="noStrike" cap="none" dirty="0">
                <a:solidFill>
                  <a:srgbClr val="17365D"/>
                </a:solidFill>
                <a:latin typeface="Source Sans Pro"/>
                <a:ea typeface="Source Sans Pro"/>
                <a:cs typeface="Source Sans Pro"/>
                <a:sym typeface="Source Sans Pro"/>
              </a:rPr>
              <a:t>Revising TSP Descriptors</a:t>
            </a:r>
            <a:endParaRPr dirty="0"/>
          </a:p>
        </p:txBody>
      </p:sp>
      <p:sp>
        <p:nvSpPr>
          <p:cNvPr id="1337" name="Google Shape;1337;gf12912a4d9_0_342"/>
          <p:cNvSpPr txBox="1"/>
          <p:nvPr/>
        </p:nvSpPr>
        <p:spPr>
          <a:xfrm>
            <a:off x="176463" y="700495"/>
            <a:ext cx="86151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SLO Skill Statement: Students will be able to apply comprehension of French I vocabulary and structures in order to converse in a culturally appropriate way about everyday topics such as greetings, food, family, etc.</a:t>
            </a:r>
            <a:endParaRPr sz="2000">
              <a:solidFill>
                <a:schemeClr val="dk1"/>
              </a:solidFill>
              <a:latin typeface="Source Sans Pro"/>
              <a:ea typeface="Source Sans Pro"/>
              <a:cs typeface="Source Sans Pro"/>
              <a:sym typeface="Source Sans Pro"/>
            </a:endParaRPr>
          </a:p>
        </p:txBody>
      </p:sp>
      <p:sp>
        <p:nvSpPr>
          <p:cNvPr id="1338" name="Google Shape;1338;gf12912a4d9_0_342"/>
          <p:cNvSpPr txBox="1"/>
          <p:nvPr/>
        </p:nvSpPr>
        <p:spPr>
          <a:xfrm>
            <a:off x="518386" y="1716158"/>
            <a:ext cx="2897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Before</a:t>
            </a:r>
            <a:endParaRPr/>
          </a:p>
        </p:txBody>
      </p:sp>
      <p:graphicFrame>
        <p:nvGraphicFramePr>
          <p:cNvPr id="1339" name="Google Shape;1339;gf12912a4d9_0_342"/>
          <p:cNvGraphicFramePr/>
          <p:nvPr>
            <p:extLst>
              <p:ext uri="{D42A27DB-BD31-4B8C-83A1-F6EECF244321}">
                <p14:modId xmlns:p14="http://schemas.microsoft.com/office/powerpoint/2010/main" val="3597215251"/>
              </p:ext>
            </p:extLst>
          </p:nvPr>
        </p:nvGraphicFramePr>
        <p:xfrm>
          <a:off x="101468" y="2125009"/>
          <a:ext cx="5011707" cy="3987927"/>
        </p:xfrm>
        <a:graphic>
          <a:graphicData uri="http://schemas.openxmlformats.org/drawingml/2006/table">
            <a:tbl>
              <a:tblPr firstRow="1" firstCol="1" lastRow="1" lastCol="1" bandRow="1" bandCol="1">
                <a:noFill/>
                <a:tableStyleId>{52045216-18D2-4814-BB6A-587B3A373916}</a:tableStyleId>
              </a:tblPr>
              <a:tblGrid>
                <a:gridCol w="1007345">
                  <a:extLst>
                    <a:ext uri="{9D8B030D-6E8A-4147-A177-3AD203B41FA5}">
                      <a16:colId xmlns:a16="http://schemas.microsoft.com/office/drawing/2014/main" val="20000"/>
                    </a:ext>
                  </a:extLst>
                </a:gridCol>
                <a:gridCol w="4004362">
                  <a:extLst>
                    <a:ext uri="{9D8B030D-6E8A-4147-A177-3AD203B41FA5}">
                      <a16:colId xmlns:a16="http://schemas.microsoft.com/office/drawing/2014/main" val="20001"/>
                    </a:ext>
                  </a:extLst>
                </a:gridCol>
              </a:tblGrid>
              <a:tr h="3894792">
                <a:tc>
                  <a:txBody>
                    <a:bodyPr/>
                    <a:lstStyle/>
                    <a:p>
                      <a:pPr marL="0" marR="0" lvl="0" indent="0" algn="l" rtl="0">
                        <a:spcBef>
                          <a:spcPts val="0"/>
                        </a:spcBef>
                        <a:spcAft>
                          <a:spcPts val="0"/>
                        </a:spcAft>
                        <a:buNone/>
                      </a:pPr>
                      <a:r>
                        <a:rPr lang="en-US" sz="2000" b="0" dirty="0"/>
                        <a:t>  Typical</a:t>
                      </a:r>
                      <a:endParaRPr sz="2000" b="0" dirty="0">
                        <a:latin typeface="Arial"/>
                        <a:ea typeface="Arial"/>
                        <a:cs typeface="Arial"/>
                        <a:sym typeface="Arial"/>
                      </a:endParaRPr>
                    </a:p>
                  </a:txBody>
                  <a:tcPr marL="0" marR="0" marT="0" marB="0"/>
                </a:tc>
                <a:tc>
                  <a:txBody>
                    <a:bodyPr/>
                    <a:lstStyle/>
                    <a:p>
                      <a:pPr marL="2540" marR="182245" lvl="0" indent="0" algn="l" rtl="0">
                        <a:lnSpc>
                          <a:spcPct val="107000"/>
                        </a:lnSpc>
                        <a:spcBef>
                          <a:spcPts val="0"/>
                        </a:spcBef>
                        <a:spcAft>
                          <a:spcPts val="0"/>
                        </a:spcAft>
                        <a:buNone/>
                      </a:pPr>
                      <a:r>
                        <a:rPr lang="en-US" sz="2000" b="0" dirty="0"/>
                        <a:t>On the final exam, students respond to the majority of written and oral questions about culture (presented in French) with French 1 vocabulary words and largely appropriate grammatical structure, including proper use of the present, past and future tenses. Sentences are brief. Oral responses are grammatically correct but diction and inflection are weak.</a:t>
                      </a:r>
                      <a:endParaRPr sz="2000" b="0" dirty="0">
                        <a:latin typeface="Arial"/>
                        <a:ea typeface="Arial"/>
                        <a:cs typeface="Arial"/>
                        <a:sym typeface="Arial"/>
                      </a:endParaRPr>
                    </a:p>
                  </a:txBody>
                  <a:tcPr/>
                </a:tc>
                <a:extLst>
                  <a:ext uri="{0D108BD9-81ED-4DB2-BD59-A6C34878D82A}">
                    <a16:rowId xmlns:a16="http://schemas.microsoft.com/office/drawing/2014/main" val="10000"/>
                  </a:ext>
                </a:extLst>
              </a:tr>
            </a:tbl>
          </a:graphicData>
        </a:graphic>
      </p:graphicFrame>
      <p:sp>
        <p:nvSpPr>
          <p:cNvPr id="1340" name="Google Shape;1340;gf12912a4d9_0_342"/>
          <p:cNvSpPr txBox="1"/>
          <p:nvPr/>
        </p:nvSpPr>
        <p:spPr>
          <a:xfrm flipH="1">
            <a:off x="5201173" y="1750437"/>
            <a:ext cx="2800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After</a:t>
            </a:r>
            <a:endParaRPr/>
          </a:p>
        </p:txBody>
      </p:sp>
      <p:graphicFrame>
        <p:nvGraphicFramePr>
          <p:cNvPr id="1341" name="Google Shape;1341;gf12912a4d9_0_342"/>
          <p:cNvGraphicFramePr/>
          <p:nvPr>
            <p:extLst>
              <p:ext uri="{D42A27DB-BD31-4B8C-83A1-F6EECF244321}">
                <p14:modId xmlns:p14="http://schemas.microsoft.com/office/powerpoint/2010/main" val="2612513836"/>
              </p:ext>
            </p:extLst>
          </p:nvPr>
        </p:nvGraphicFramePr>
        <p:xfrm>
          <a:off x="5113175" y="2184936"/>
          <a:ext cx="4030825" cy="3927999"/>
        </p:xfrm>
        <a:graphic>
          <a:graphicData uri="http://schemas.openxmlformats.org/drawingml/2006/table">
            <a:tbl>
              <a:tblPr firstRow="1">
                <a:noFill/>
                <a:tableStyleId>{52045216-18D2-4814-BB6A-587B3A373916}</a:tableStyleId>
              </a:tblPr>
              <a:tblGrid>
                <a:gridCol w="1074125">
                  <a:extLst>
                    <a:ext uri="{9D8B030D-6E8A-4147-A177-3AD203B41FA5}">
                      <a16:colId xmlns:a16="http://schemas.microsoft.com/office/drawing/2014/main" val="20000"/>
                    </a:ext>
                  </a:extLst>
                </a:gridCol>
                <a:gridCol w="2956700">
                  <a:extLst>
                    <a:ext uri="{9D8B030D-6E8A-4147-A177-3AD203B41FA5}">
                      <a16:colId xmlns:a16="http://schemas.microsoft.com/office/drawing/2014/main" val="20001"/>
                    </a:ext>
                  </a:extLst>
                </a:gridCol>
              </a:tblGrid>
              <a:tr h="3927999">
                <a:tc>
                  <a:txBody>
                    <a:bodyPr/>
                    <a:lstStyle/>
                    <a:p>
                      <a:pPr marL="0" marR="0" lvl="0" indent="0" algn="l" rtl="0">
                        <a:lnSpc>
                          <a:spcPct val="107000"/>
                        </a:lnSpc>
                        <a:spcBef>
                          <a:spcPts val="0"/>
                        </a:spcBef>
                        <a:spcAft>
                          <a:spcPts val="0"/>
                        </a:spcAft>
                        <a:buNone/>
                      </a:pPr>
                      <a:r>
                        <a:rPr lang="en-US" sz="2000" b="0">
                          <a:solidFill>
                            <a:srgbClr val="000000"/>
                          </a:solidFill>
                        </a:rPr>
                        <a:t> Typical</a:t>
                      </a:r>
                      <a:endParaRPr sz="2000" b="0">
                        <a:solidFill>
                          <a:srgbClr val="000000"/>
                        </a:solidFill>
                        <a:latin typeface="Calibri"/>
                        <a:ea typeface="Calibri"/>
                        <a:cs typeface="Calibri"/>
                        <a:sym typeface="Calibri"/>
                      </a:endParaRPr>
                    </a:p>
                  </a:txBody>
                  <a:tcPr>
                    <a:solidFill>
                      <a:srgbClr val="E9EDF4"/>
                    </a:solidFill>
                  </a:tcPr>
                </a:tc>
                <a:tc>
                  <a:txBody>
                    <a:bodyPr/>
                    <a:lstStyle/>
                    <a:p>
                      <a:pPr marL="0" marR="0" lvl="0" indent="0" algn="l" rtl="0">
                        <a:lnSpc>
                          <a:spcPct val="107000"/>
                        </a:lnSpc>
                        <a:spcBef>
                          <a:spcPts val="0"/>
                        </a:spcBef>
                        <a:spcAft>
                          <a:spcPts val="0"/>
                        </a:spcAft>
                        <a:buNone/>
                      </a:pPr>
                      <a:r>
                        <a:rPr lang="en-US" sz="2000" b="0" dirty="0">
                          <a:solidFill>
                            <a:srgbClr val="000000"/>
                          </a:solidFill>
                        </a:rPr>
                        <a:t>Students can participate in spoken conversations in French on a variety of familiar topics. Students can ask and answer questions in basic French using French I vocabulary and structures with minimal errors.</a:t>
                      </a:r>
                      <a:endParaRPr dirty="0"/>
                    </a:p>
                    <a:p>
                      <a:pPr marL="2540" marR="182245" lvl="0" indent="0" algn="l" rtl="0">
                        <a:lnSpc>
                          <a:spcPct val="107000"/>
                        </a:lnSpc>
                        <a:spcBef>
                          <a:spcPts val="800"/>
                        </a:spcBef>
                        <a:spcAft>
                          <a:spcPts val="0"/>
                        </a:spcAft>
                        <a:buNone/>
                      </a:pPr>
                      <a:r>
                        <a:rPr lang="en-US" sz="2000" b="0" dirty="0">
                          <a:solidFill>
                            <a:srgbClr val="000000"/>
                          </a:solidFill>
                        </a:rPr>
                        <a:t> </a:t>
                      </a:r>
                      <a:endParaRPr sz="2000" b="0" dirty="0">
                        <a:solidFill>
                          <a:srgbClr val="000000"/>
                        </a:solidFill>
                        <a:latin typeface="Calibri"/>
                        <a:ea typeface="Calibri"/>
                        <a:cs typeface="Calibri"/>
                        <a:sym typeface="Calibri"/>
                      </a:endParaRPr>
                    </a:p>
                  </a:txBody>
                  <a:tcPr>
                    <a:solidFill>
                      <a:srgbClr val="E9EDF4"/>
                    </a:solidFill>
                  </a:tcPr>
                </a:tc>
                <a:extLst>
                  <a:ext uri="{0D108BD9-81ED-4DB2-BD59-A6C34878D82A}">
                    <a16:rowId xmlns:a16="http://schemas.microsoft.com/office/drawing/2014/main" val="10000"/>
                  </a:ext>
                </a:extLst>
              </a:tr>
            </a:tbl>
          </a:graphicData>
        </a:graphic>
      </p:graphicFrame>
      <p:sp>
        <p:nvSpPr>
          <p:cNvPr id="1342" name="Google Shape;1342;gf12912a4d9_0_342">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105</a:t>
            </a:fld>
            <a:endParaRPr sz="1800">
              <a:solidFill>
                <a:srgbClr val="FFFFFF"/>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142"/>
          <p:cNvSpPr txBox="1">
            <a:spLocks noGrp="1"/>
          </p:cNvSpPr>
          <p:nvPr>
            <p:ph type="title" idx="4294967295"/>
          </p:nvPr>
        </p:nvSpPr>
        <p:spPr>
          <a:xfrm>
            <a:off x="313981" y="183808"/>
            <a:ext cx="820756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7365D"/>
              </a:buClr>
              <a:buSzPts val="4000"/>
              <a:buFont typeface="Source Sans Pro"/>
              <a:buNone/>
            </a:pPr>
            <a:r>
              <a:rPr lang="en-US" sz="4000" b="0" i="0" u="none" strike="noStrike" cap="none" dirty="0">
                <a:solidFill>
                  <a:srgbClr val="17365D"/>
                </a:solidFill>
                <a:latin typeface="Source Sans Pro"/>
                <a:ea typeface="Source Sans Pro"/>
                <a:cs typeface="Source Sans Pro"/>
                <a:sym typeface="Source Sans Pro"/>
              </a:rPr>
              <a:t>Revising TSP Descriptors </a:t>
            </a:r>
            <a:r>
              <a:rPr lang="en-US" sz="4000" b="0" i="0" u="none" strike="noStrike" cap="none" dirty="0">
                <a:latin typeface="Source Sans Pro"/>
                <a:ea typeface="Source Sans Pro"/>
                <a:cs typeface="Source Sans Pro"/>
                <a:sym typeface="Source Sans Pro"/>
              </a:rPr>
              <a:t>– 2 </a:t>
            </a:r>
            <a:endParaRPr dirty="0"/>
          </a:p>
        </p:txBody>
      </p:sp>
      <p:sp>
        <p:nvSpPr>
          <p:cNvPr id="1349" name="Google Shape;1349;p142"/>
          <p:cNvSpPr txBox="1"/>
          <p:nvPr/>
        </p:nvSpPr>
        <p:spPr>
          <a:xfrm>
            <a:off x="110265" y="669364"/>
            <a:ext cx="861499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SLO Skill Statement: Students will be able to apply comprehension of French I vocabulary and structures in order to converse in a culturally appropriate way about everyday topics such as greetings, food, family, etc.</a:t>
            </a:r>
            <a:endParaRPr sz="2000">
              <a:solidFill>
                <a:schemeClr val="dk1"/>
              </a:solidFill>
              <a:latin typeface="Source Sans Pro"/>
              <a:ea typeface="Source Sans Pro"/>
              <a:cs typeface="Source Sans Pro"/>
              <a:sym typeface="Source Sans Pro"/>
            </a:endParaRPr>
          </a:p>
        </p:txBody>
      </p:sp>
      <p:sp>
        <p:nvSpPr>
          <p:cNvPr id="1350" name="Google Shape;1350;p142"/>
          <p:cNvSpPr txBox="1"/>
          <p:nvPr/>
        </p:nvSpPr>
        <p:spPr>
          <a:xfrm>
            <a:off x="694063" y="1971235"/>
            <a:ext cx="37237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Before</a:t>
            </a:r>
            <a:endParaRPr/>
          </a:p>
        </p:txBody>
      </p:sp>
      <p:graphicFrame>
        <p:nvGraphicFramePr>
          <p:cNvPr id="1351" name="Google Shape;1351;p142"/>
          <p:cNvGraphicFramePr/>
          <p:nvPr>
            <p:extLst>
              <p:ext uri="{D42A27DB-BD31-4B8C-83A1-F6EECF244321}">
                <p14:modId xmlns:p14="http://schemas.microsoft.com/office/powerpoint/2010/main" val="1549568123"/>
              </p:ext>
            </p:extLst>
          </p:nvPr>
        </p:nvGraphicFramePr>
        <p:xfrm>
          <a:off x="91440" y="2508732"/>
          <a:ext cx="5207666" cy="3304540"/>
        </p:xfrm>
        <a:graphic>
          <a:graphicData uri="http://schemas.openxmlformats.org/drawingml/2006/table">
            <a:tbl>
              <a:tblPr firstRow="1" firstCol="1" lastRow="1" lastCol="1" bandRow="1" bandCol="1">
                <a:noFill/>
                <a:tableStyleId>{52045216-18D2-4814-BB6A-587B3A373916}</a:tableStyleId>
              </a:tblPr>
              <a:tblGrid>
                <a:gridCol w="967066">
                  <a:extLst>
                    <a:ext uri="{9D8B030D-6E8A-4147-A177-3AD203B41FA5}">
                      <a16:colId xmlns:a16="http://schemas.microsoft.com/office/drawing/2014/main" val="20000"/>
                    </a:ext>
                  </a:extLst>
                </a:gridCol>
                <a:gridCol w="4240600">
                  <a:extLst>
                    <a:ext uri="{9D8B030D-6E8A-4147-A177-3AD203B41FA5}">
                      <a16:colId xmlns:a16="http://schemas.microsoft.com/office/drawing/2014/main" val="20001"/>
                    </a:ext>
                  </a:extLst>
                </a:gridCol>
              </a:tblGrid>
              <a:tr h="2974925">
                <a:tc>
                  <a:txBody>
                    <a:bodyPr/>
                    <a:lstStyle/>
                    <a:p>
                      <a:pPr marL="0" marR="0" lvl="0" indent="0" algn="l" rtl="0">
                        <a:spcBef>
                          <a:spcPts val="0"/>
                        </a:spcBef>
                        <a:spcAft>
                          <a:spcPts val="0"/>
                        </a:spcAft>
                        <a:buNone/>
                      </a:pPr>
                      <a:r>
                        <a:rPr lang="en-US" sz="1800" b="0" dirty="0"/>
                        <a:t> Above typical</a:t>
                      </a:r>
                      <a:endParaRPr sz="1800" b="0" dirty="0">
                        <a:latin typeface="Arial"/>
                        <a:ea typeface="Arial"/>
                        <a:cs typeface="Arial"/>
                        <a:sym typeface="Arial"/>
                      </a:endParaRPr>
                    </a:p>
                  </a:txBody>
                  <a:tcPr/>
                </a:tc>
                <a:tc>
                  <a:txBody>
                    <a:bodyPr/>
                    <a:lstStyle/>
                    <a:p>
                      <a:pPr marL="2540" marR="120650" lvl="0" indent="0" algn="l" rtl="0">
                        <a:lnSpc>
                          <a:spcPct val="107000"/>
                        </a:lnSpc>
                        <a:spcBef>
                          <a:spcPts val="0"/>
                        </a:spcBef>
                        <a:spcAft>
                          <a:spcPts val="0"/>
                        </a:spcAft>
                        <a:buNone/>
                      </a:pPr>
                      <a:r>
                        <a:rPr lang="en-US" sz="1800" b="0" dirty="0"/>
                        <a:t>On the final exam, students respond to most written and oral questions about culture (presented in French) with French 1 vocabulary words and appropriate grammatical structure, including proper use of the present, past and future tenses. Few errors are seen in grammatical structure and tense usage, uses complex sentences in responses. A few errors in diction and inflection occur in oral responses.</a:t>
                      </a:r>
                      <a:endParaRPr sz="1800" b="0" dirty="0">
                        <a:latin typeface="Arial"/>
                        <a:ea typeface="Arial"/>
                        <a:cs typeface="Arial"/>
                        <a:sym typeface="Arial"/>
                      </a:endParaRPr>
                    </a:p>
                  </a:txBody>
                  <a:tcPr/>
                </a:tc>
                <a:extLst>
                  <a:ext uri="{0D108BD9-81ED-4DB2-BD59-A6C34878D82A}">
                    <a16:rowId xmlns:a16="http://schemas.microsoft.com/office/drawing/2014/main" val="10000"/>
                  </a:ext>
                </a:extLst>
              </a:tr>
            </a:tbl>
          </a:graphicData>
        </a:graphic>
      </p:graphicFrame>
      <p:sp>
        <p:nvSpPr>
          <p:cNvPr id="1352" name="Google Shape;1352;p142"/>
          <p:cNvSpPr txBox="1"/>
          <p:nvPr/>
        </p:nvSpPr>
        <p:spPr>
          <a:xfrm>
            <a:off x="5668178" y="2008184"/>
            <a:ext cx="28533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Source Sans Pro"/>
                <a:ea typeface="Source Sans Pro"/>
                <a:cs typeface="Source Sans Pro"/>
                <a:sym typeface="Source Sans Pro"/>
              </a:rPr>
              <a:t>After</a:t>
            </a:r>
            <a:endParaRPr/>
          </a:p>
        </p:txBody>
      </p:sp>
      <p:graphicFrame>
        <p:nvGraphicFramePr>
          <p:cNvPr id="1353" name="Google Shape;1353;p142"/>
          <p:cNvGraphicFramePr/>
          <p:nvPr>
            <p:extLst>
              <p:ext uri="{D42A27DB-BD31-4B8C-83A1-F6EECF244321}">
                <p14:modId xmlns:p14="http://schemas.microsoft.com/office/powerpoint/2010/main" val="1169024710"/>
              </p:ext>
            </p:extLst>
          </p:nvPr>
        </p:nvGraphicFramePr>
        <p:xfrm>
          <a:off x="5299106" y="2545681"/>
          <a:ext cx="3844877" cy="3267591"/>
        </p:xfrm>
        <a:graphic>
          <a:graphicData uri="http://schemas.openxmlformats.org/drawingml/2006/table">
            <a:tbl>
              <a:tblPr firstRow="1">
                <a:noFill/>
                <a:tableStyleId>{52045216-18D2-4814-BB6A-587B3A373916}</a:tableStyleId>
              </a:tblPr>
              <a:tblGrid>
                <a:gridCol w="918814">
                  <a:extLst>
                    <a:ext uri="{9D8B030D-6E8A-4147-A177-3AD203B41FA5}">
                      <a16:colId xmlns:a16="http://schemas.microsoft.com/office/drawing/2014/main" val="20000"/>
                    </a:ext>
                  </a:extLst>
                </a:gridCol>
                <a:gridCol w="2926063">
                  <a:extLst>
                    <a:ext uri="{9D8B030D-6E8A-4147-A177-3AD203B41FA5}">
                      <a16:colId xmlns:a16="http://schemas.microsoft.com/office/drawing/2014/main" val="20001"/>
                    </a:ext>
                  </a:extLst>
                </a:gridCol>
              </a:tblGrid>
              <a:tr h="3267591">
                <a:tc>
                  <a:txBody>
                    <a:bodyPr/>
                    <a:lstStyle/>
                    <a:p>
                      <a:pPr marL="0" marR="0" lvl="0" indent="0" algn="l" rtl="0">
                        <a:lnSpc>
                          <a:spcPct val="107000"/>
                        </a:lnSpc>
                        <a:spcBef>
                          <a:spcPts val="0"/>
                        </a:spcBef>
                        <a:spcAft>
                          <a:spcPts val="0"/>
                        </a:spcAft>
                        <a:buNone/>
                      </a:pPr>
                      <a:r>
                        <a:rPr lang="en-US" sz="1800" b="0" dirty="0">
                          <a:solidFill>
                            <a:schemeClr val="dk1"/>
                          </a:solidFill>
                        </a:rPr>
                        <a:t> Above typical</a:t>
                      </a:r>
                      <a:endParaRPr sz="1800" b="0" dirty="0">
                        <a:solidFill>
                          <a:schemeClr val="dk1"/>
                        </a:solidFill>
                        <a:latin typeface="Calibri"/>
                        <a:ea typeface="Calibri"/>
                        <a:cs typeface="Calibri"/>
                        <a:sym typeface="Calibri"/>
                      </a:endParaRPr>
                    </a:p>
                  </a:txBody>
                  <a:tcPr>
                    <a:solidFill>
                      <a:srgbClr val="E9EDF4"/>
                    </a:solidFill>
                  </a:tcPr>
                </a:tc>
                <a:tc>
                  <a:txBody>
                    <a:bodyPr/>
                    <a:lstStyle/>
                    <a:p>
                      <a:pPr marL="2540" marR="120650" lvl="0" indent="0" algn="l" rtl="0">
                        <a:lnSpc>
                          <a:spcPct val="107000"/>
                        </a:lnSpc>
                        <a:spcBef>
                          <a:spcPts val="0"/>
                        </a:spcBef>
                        <a:spcAft>
                          <a:spcPts val="0"/>
                        </a:spcAft>
                        <a:buNone/>
                      </a:pPr>
                      <a:r>
                        <a:rPr lang="en-US" sz="1800" b="0" dirty="0">
                          <a:solidFill>
                            <a:schemeClr val="dk1"/>
                          </a:solidFill>
                        </a:rPr>
                        <a:t>Students can interact and respond to conversations in French on a variety of familiar topics. Students can ask and answer questions in basic French using French I vocabulary and structures as well as respond to questions on a variety of familiar topics.</a:t>
                      </a:r>
                      <a:endParaRPr sz="1800" b="0" dirty="0">
                        <a:solidFill>
                          <a:schemeClr val="dk1"/>
                        </a:solidFill>
                        <a:latin typeface="Calibri"/>
                        <a:ea typeface="Calibri"/>
                        <a:cs typeface="Calibri"/>
                        <a:sym typeface="Calibri"/>
                      </a:endParaRPr>
                    </a:p>
                  </a:txBody>
                  <a:tcPr>
                    <a:solidFill>
                      <a:srgbClr val="E9EDF4"/>
                    </a:solidFill>
                  </a:tcPr>
                </a:tc>
                <a:extLst>
                  <a:ext uri="{0D108BD9-81ED-4DB2-BD59-A6C34878D82A}">
                    <a16:rowId xmlns:a16="http://schemas.microsoft.com/office/drawing/2014/main" val="10000"/>
                  </a:ext>
                </a:extLst>
              </a:tr>
            </a:tbl>
          </a:graphicData>
        </a:graphic>
      </p:graphicFrame>
      <p:sp>
        <p:nvSpPr>
          <p:cNvPr id="1354" name="Google Shape;1354;p14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106</a:t>
            </a:fld>
            <a:endParaRPr sz="1800">
              <a:solidFill>
                <a:srgbClr val="FFFFFF"/>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43"/>
          <p:cNvSpPr txBox="1">
            <a:spLocks noGrp="1"/>
          </p:cNvSpPr>
          <p:nvPr>
            <p:ph type="title"/>
          </p:nvPr>
        </p:nvSpPr>
        <p:spPr>
          <a:xfrm>
            <a:off x="457200" y="220747"/>
            <a:ext cx="7886700" cy="72573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Steps to Revising TSPs</a:t>
            </a:r>
            <a:endParaRPr b="0" dirty="0">
              <a:solidFill>
                <a:srgbClr val="70659A"/>
              </a:solidFill>
            </a:endParaRPr>
          </a:p>
        </p:txBody>
      </p:sp>
      <p:sp>
        <p:nvSpPr>
          <p:cNvPr id="1361" name="Google Shape;1361;p143"/>
          <p:cNvSpPr txBox="1">
            <a:spLocks noGrp="1"/>
          </p:cNvSpPr>
          <p:nvPr>
            <p:ph type="body" idx="1"/>
          </p:nvPr>
        </p:nvSpPr>
        <p:spPr>
          <a:xfrm>
            <a:off x="457200" y="1266924"/>
            <a:ext cx="8229600" cy="36300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AutoNum type="arabicPeriod"/>
            </a:pPr>
            <a:r>
              <a:rPr lang="en-US" sz="2400"/>
              <a:t>Start with the Skill Statement! </a:t>
            </a:r>
            <a:endParaRPr sz="2400"/>
          </a:p>
          <a:p>
            <a:pPr marL="457200" lvl="0" indent="0" algn="l" rtl="0">
              <a:spcBef>
                <a:spcPts val="0"/>
              </a:spcBef>
              <a:spcAft>
                <a:spcPts val="0"/>
              </a:spcAft>
              <a:buNone/>
            </a:pPr>
            <a:r>
              <a:rPr lang="en-US" sz="2100"/>
              <a:t> </a:t>
            </a:r>
            <a:r>
              <a:rPr lang="en-US" sz="2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8"/>
                  </a:ext>
                </a:extLst>
              </a:rPr>
              <a:t>Do the skill descriptors align to the Skill Statement?</a:t>
            </a:r>
            <a:endParaRPr sz="2100"/>
          </a:p>
          <a:p>
            <a:pPr marL="556022" lvl="0" indent="0" algn="l" rtl="0">
              <a:spcBef>
                <a:spcPts val="0"/>
              </a:spcBef>
              <a:spcAft>
                <a:spcPts val="0"/>
              </a:spcAft>
              <a:buNone/>
            </a:pPr>
            <a:endParaRPr sz="2100"/>
          </a:p>
          <a:p>
            <a:pPr marL="514350" lvl="0" indent="-495300" algn="l" rtl="0">
              <a:spcBef>
                <a:spcPts val="540"/>
              </a:spcBef>
              <a:spcAft>
                <a:spcPts val="0"/>
              </a:spcAft>
              <a:buClr>
                <a:schemeClr val="dk1"/>
              </a:buClr>
              <a:buSzPts val="2400"/>
              <a:buFont typeface="Arial"/>
              <a:buAutoNum type="arabicPeriod"/>
            </a:pPr>
            <a:r>
              <a:rPr lang="en-US" sz="2400"/>
              <a:t>Is it clear that there will be multiple sources of evidence to determine end of year skill levels?</a:t>
            </a:r>
            <a:endParaRPr sz="2400"/>
          </a:p>
          <a:p>
            <a:pPr marL="255985" lvl="0" indent="0" algn="l" rtl="0">
              <a:spcBef>
                <a:spcPts val="540"/>
              </a:spcBef>
              <a:spcAft>
                <a:spcPts val="0"/>
              </a:spcAft>
              <a:buNone/>
            </a:pPr>
            <a:endParaRPr sz="2400"/>
          </a:p>
          <a:p>
            <a:pPr marL="514350" lvl="0" indent="-495300" algn="l" rtl="0">
              <a:spcBef>
                <a:spcPts val="540"/>
              </a:spcBef>
              <a:spcAft>
                <a:spcPts val="0"/>
              </a:spcAft>
              <a:buClr>
                <a:schemeClr val="dk1"/>
              </a:buClr>
              <a:buSzPts val="2400"/>
              <a:buFont typeface="Arial"/>
              <a:buAutoNum type="arabicPeriod"/>
            </a:pPr>
            <a:r>
              <a:rPr lang="en-US" sz="2400"/>
              <a:t>Is there enough range between the five skill levels?</a:t>
            </a:r>
            <a:endParaRPr sz="2400"/>
          </a:p>
          <a:p>
            <a:pPr marL="255985" lvl="0" indent="0" algn="l" rtl="0">
              <a:spcBef>
                <a:spcPts val="540"/>
              </a:spcBef>
              <a:spcAft>
                <a:spcPts val="0"/>
              </a:spcAft>
              <a:buNone/>
            </a:pPr>
            <a:endParaRPr sz="2400"/>
          </a:p>
          <a:p>
            <a:pPr marL="514350" lvl="0" indent="-495300" algn="l" rtl="0">
              <a:spcBef>
                <a:spcPts val="540"/>
              </a:spcBef>
              <a:spcAft>
                <a:spcPts val="0"/>
              </a:spcAft>
              <a:buClr>
                <a:schemeClr val="dk1"/>
              </a:buClr>
              <a:buSzPts val="2400"/>
              <a:buFont typeface="Arial"/>
              <a:buAutoNum type="arabicPeriod"/>
            </a:pPr>
            <a:r>
              <a:rPr lang="en-US" sz="2400"/>
              <a:t>Do all of the end of year skill descriptors represent significant growth compared to the beginning of the year skill descriptors?</a:t>
            </a:r>
            <a:endParaRPr sz="2400"/>
          </a:p>
        </p:txBody>
      </p:sp>
      <p:sp>
        <p:nvSpPr>
          <p:cNvPr id="1362" name="Google Shape;1362;p14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107</a:t>
            </a:fld>
            <a:endParaRPr sz="1800">
              <a:solidFill>
                <a:srgbClr val="FFFFFF"/>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45"/>
          <p:cNvSpPr txBox="1">
            <a:spLocks noGrp="1"/>
          </p:cNvSpPr>
          <p:nvPr>
            <p:ph type="title" idx="4294967295"/>
          </p:nvPr>
        </p:nvSpPr>
        <p:spPr>
          <a:xfrm>
            <a:off x="457200" y="3459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Activity</a:t>
            </a:r>
            <a:endParaRPr dirty="0"/>
          </a:p>
        </p:txBody>
      </p:sp>
      <p:sp>
        <p:nvSpPr>
          <p:cNvPr id="1377" name="Google Shape;1377;p145"/>
          <p:cNvSpPr txBox="1">
            <a:spLocks noGrp="1"/>
          </p:cNvSpPr>
          <p:nvPr>
            <p:ph type="body" idx="1"/>
          </p:nvPr>
        </p:nvSpPr>
        <p:spPr>
          <a:xfrm>
            <a:off x="348017" y="1176986"/>
            <a:ext cx="8229600" cy="4828029"/>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a:t>On your own, select any non-exemplar TSP 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0"/>
                  </a:ext>
                </a:extLst>
              </a:rPr>
              <a:t>p. </a:t>
            </a:r>
            <a:r>
              <a:rPr lang="en-US"/>
              <a:t>18-21</a:t>
            </a:r>
            <a:endParaRPr/>
          </a:p>
          <a:p>
            <a:pPr marL="457200" lvl="0" indent="-457200" algn="l" rtl="0">
              <a:spcBef>
                <a:spcPts val="540"/>
              </a:spcBef>
              <a:spcAft>
                <a:spcPts val="0"/>
              </a:spcAft>
              <a:buClr>
                <a:srgbClr val="17365D"/>
              </a:buClr>
              <a:buSzPts val="2700"/>
              <a:buFont typeface="Arial"/>
              <a:buChar char="•"/>
            </a:pPr>
            <a:r>
              <a:rPr lang="en-US"/>
              <a:t>Select one of the options below to prepare and share</a:t>
            </a:r>
            <a:endParaRPr/>
          </a:p>
          <a:p>
            <a:pPr marL="0" lvl="0" indent="0" algn="l" rtl="0">
              <a:spcBef>
                <a:spcPts val="540"/>
              </a:spcBef>
              <a:spcAft>
                <a:spcPts val="0"/>
              </a:spcAft>
              <a:buNone/>
            </a:pPr>
            <a:endParaRPr/>
          </a:p>
          <a:p>
            <a:pPr marL="255985" lvl="0" indent="-255985" algn="l" rtl="0">
              <a:spcBef>
                <a:spcPts val="540"/>
              </a:spcBef>
              <a:spcAft>
                <a:spcPts val="0"/>
              </a:spcAft>
              <a:buNone/>
            </a:pPr>
            <a:endParaRPr/>
          </a:p>
          <a:p>
            <a:pPr marL="255985" lvl="0" indent="-255985" algn="l" rtl="0">
              <a:spcBef>
                <a:spcPts val="540"/>
              </a:spcBef>
              <a:spcAft>
                <a:spcPts val="0"/>
              </a:spcAft>
              <a:buNone/>
            </a:pPr>
            <a:endParaRPr/>
          </a:p>
        </p:txBody>
      </p:sp>
      <p:sp>
        <p:nvSpPr>
          <p:cNvPr id="1378" name="Google Shape;1378;p145"/>
          <p:cNvSpPr txBox="1"/>
          <p:nvPr/>
        </p:nvSpPr>
        <p:spPr>
          <a:xfrm>
            <a:off x="552729" y="2784152"/>
            <a:ext cx="3516600" cy="3047700"/>
          </a:xfrm>
          <a:prstGeom prst="rect">
            <a:avLst/>
          </a:prstGeom>
          <a:noFill/>
          <a:ln w="76200" cap="flat" cmpd="sng">
            <a:solidFill>
              <a:srgbClr val="17365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Source Sans Pro"/>
                <a:ea typeface="Source Sans Pro"/>
                <a:cs typeface="Source Sans Pro"/>
                <a:sym typeface="Source Sans Pro"/>
              </a:rPr>
              <a:t>Based on the gaps,</a:t>
            </a:r>
            <a:r>
              <a:rPr lang="en-US" sz="3200" b="1">
                <a:solidFill>
                  <a:schemeClr val="dk1"/>
                </a:solidFill>
                <a:latin typeface="Source Sans Pro"/>
                <a:ea typeface="Source Sans Pro"/>
                <a:cs typeface="Source Sans Pro"/>
                <a:sym typeface="Source Sans Pro"/>
              </a:rPr>
              <a:t> how would you coach a teacher to</a:t>
            </a:r>
            <a:r>
              <a:rPr lang="en-US" sz="3200">
                <a:solidFill>
                  <a:schemeClr val="dk1"/>
                </a:solidFill>
                <a:latin typeface="Source Sans Pro"/>
                <a:ea typeface="Source Sans Pro"/>
                <a:cs typeface="Source Sans Pro"/>
                <a:sym typeface="Source Sans Pro"/>
              </a:rPr>
              <a:t> </a:t>
            </a:r>
            <a:r>
              <a:rPr lang="en-US" sz="3200" b="1">
                <a:solidFill>
                  <a:schemeClr val="dk1"/>
                </a:solidFill>
                <a:latin typeface="Source Sans Pro"/>
                <a:ea typeface="Source Sans Pro"/>
                <a:cs typeface="Source Sans Pro"/>
                <a:sym typeface="Source Sans Pro"/>
              </a:rPr>
              <a:t>revise</a:t>
            </a:r>
            <a:r>
              <a:rPr lang="en-US" sz="3200">
                <a:solidFill>
                  <a:schemeClr val="dk1"/>
                </a:solidFill>
                <a:latin typeface="Source Sans Pro"/>
                <a:ea typeface="Source Sans Pro"/>
                <a:cs typeface="Source Sans Pro"/>
                <a:sym typeface="Source Sans Pro"/>
              </a:rPr>
              <a:t> this TSP so it aligns to the Success Criteria?</a:t>
            </a:r>
            <a:endParaRPr/>
          </a:p>
        </p:txBody>
      </p:sp>
      <p:sp>
        <p:nvSpPr>
          <p:cNvPr id="1379" name="Google Shape;1379;p145"/>
          <p:cNvSpPr txBox="1"/>
          <p:nvPr/>
        </p:nvSpPr>
        <p:spPr>
          <a:xfrm>
            <a:off x="4069244" y="3861583"/>
            <a:ext cx="74841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47920"/>
                </a:solidFill>
                <a:latin typeface="Source Sans Pro"/>
                <a:ea typeface="Source Sans Pro"/>
                <a:cs typeface="Source Sans Pro"/>
                <a:sym typeface="Source Sans Pro"/>
              </a:rPr>
              <a:t>OR</a:t>
            </a:r>
            <a:endParaRPr/>
          </a:p>
        </p:txBody>
      </p:sp>
      <p:sp>
        <p:nvSpPr>
          <p:cNvPr id="1380" name="Google Shape;1380;p145"/>
          <p:cNvSpPr txBox="1"/>
          <p:nvPr/>
        </p:nvSpPr>
        <p:spPr>
          <a:xfrm>
            <a:off x="4939380" y="2784152"/>
            <a:ext cx="3516515" cy="3046988"/>
          </a:xfrm>
          <a:prstGeom prst="rect">
            <a:avLst/>
          </a:prstGeom>
          <a:noFill/>
          <a:ln w="76200" cap="flat" cmpd="sng">
            <a:solidFill>
              <a:srgbClr val="17365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Source Sans Pro"/>
                <a:ea typeface="Source Sans Pro"/>
                <a:cs typeface="Source Sans Pro"/>
                <a:sym typeface="Source Sans Pro"/>
              </a:rPr>
              <a:t>Based on the gaps,</a:t>
            </a:r>
            <a:r>
              <a:rPr lang="en-US" sz="3200" b="1">
                <a:solidFill>
                  <a:schemeClr val="dk1"/>
                </a:solidFill>
                <a:latin typeface="Source Sans Pro"/>
                <a:ea typeface="Source Sans Pro"/>
                <a:cs typeface="Source Sans Pro"/>
                <a:sym typeface="Source Sans Pro"/>
              </a:rPr>
              <a:t> how would you rewrite </a:t>
            </a:r>
            <a:r>
              <a:rPr lang="en-US" sz="3200">
                <a:solidFill>
                  <a:schemeClr val="dk1"/>
                </a:solidFill>
                <a:latin typeface="Source Sans Pro"/>
                <a:ea typeface="Source Sans Pro"/>
                <a:cs typeface="Source Sans Pro"/>
                <a:sym typeface="Source Sans Pro"/>
              </a:rPr>
              <a:t>this TSP so that it aligns to the Success Criteria?</a:t>
            </a:r>
            <a:endParaRPr/>
          </a:p>
          <a:p>
            <a:pPr marL="0" marR="0" lvl="0" indent="0" algn="l" rtl="0">
              <a:spcBef>
                <a:spcPts val="0"/>
              </a:spcBef>
              <a:spcAft>
                <a:spcPts val="0"/>
              </a:spcAft>
              <a:buNone/>
            </a:pPr>
            <a:endParaRPr sz="3200">
              <a:solidFill>
                <a:schemeClr val="dk1"/>
              </a:solidFill>
              <a:latin typeface="Source Sans Pro"/>
              <a:ea typeface="Source Sans Pro"/>
              <a:cs typeface="Source Sans Pro"/>
              <a:sym typeface="Source Sans Pro"/>
            </a:endParaRPr>
          </a:p>
        </p:txBody>
      </p:sp>
      <p:sp>
        <p:nvSpPr>
          <p:cNvPr id="1381" name="Google Shape;1381;p14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108</a:t>
            </a:fld>
            <a:endParaRPr sz="1800">
              <a:solidFill>
                <a:srgbClr val="FFFFFF"/>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146"/>
          <p:cNvSpPr txBox="1">
            <a:spLocks noGrp="1"/>
          </p:cNvSpPr>
          <p:nvPr>
            <p:ph type="title" idx="4294967295"/>
          </p:nvPr>
        </p:nvSpPr>
        <p:spPr>
          <a:xfrm>
            <a:off x="128478" y="-98448"/>
            <a:ext cx="8229600" cy="63094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3500"/>
              <a:buFont typeface="Source Sans Pro"/>
              <a:buNone/>
            </a:pPr>
            <a:r>
              <a:rPr lang="en-US" sz="3500" b="0" i="0" u="none" strike="noStrike" cap="none" dirty="0">
                <a:solidFill>
                  <a:schemeClr val="accent2"/>
                </a:solidFill>
                <a:latin typeface="Source Sans Pro"/>
                <a:ea typeface="Source Sans Pro"/>
                <a:cs typeface="Source Sans Pro"/>
                <a:sym typeface="Source Sans Pro"/>
              </a:rPr>
              <a:t>One Example: Revised Culinary Arts TSP</a:t>
            </a:r>
            <a:endParaRPr dirty="0"/>
          </a:p>
        </p:txBody>
      </p:sp>
      <p:sp>
        <p:nvSpPr>
          <p:cNvPr id="1388" name="Google Shape;1388;p146"/>
          <p:cNvSpPr txBox="1">
            <a:spLocks noGrp="1"/>
          </p:cNvSpPr>
          <p:nvPr>
            <p:ph type="body" idx="1"/>
          </p:nvPr>
        </p:nvSpPr>
        <p:spPr>
          <a:xfrm>
            <a:off x="0" y="406888"/>
            <a:ext cx="9144000" cy="954107"/>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1800">
                <a:latin typeface="Source Sans Pro"/>
                <a:ea typeface="Source Sans Pro"/>
                <a:cs typeface="Source Sans Pro"/>
                <a:sym typeface="Source Sans Pro"/>
              </a:rPr>
              <a:t>Skill Statement</a:t>
            </a:r>
            <a:r>
              <a:rPr lang="en-US" sz="2000">
                <a:latin typeface="Source Sans Pro"/>
                <a:ea typeface="Source Sans Pro"/>
                <a:cs typeface="Source Sans Pro"/>
                <a:sym typeface="Source Sans Pro"/>
              </a:rPr>
              <a:t>: </a:t>
            </a:r>
            <a:r>
              <a:rPr lang="en-US" sz="1800">
                <a:latin typeface="Calibri"/>
                <a:ea typeface="Calibri"/>
                <a:cs typeface="Calibri"/>
                <a:sym typeface="Calibri"/>
              </a:rPr>
              <a:t>Students will be able to plan and prepare food commonly served in food service operations, aligned to USDA Standards, applying industry standard cooking techniques and using ACFE Standards for sanitation and safety</a:t>
            </a:r>
            <a:r>
              <a:rPr lang="en-US" sz="1800">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p:txBody>
      </p:sp>
      <p:graphicFrame>
        <p:nvGraphicFramePr>
          <p:cNvPr id="1389" name="Google Shape;1389;p146"/>
          <p:cNvGraphicFramePr/>
          <p:nvPr>
            <p:extLst>
              <p:ext uri="{D42A27DB-BD31-4B8C-83A1-F6EECF244321}">
                <p14:modId xmlns:p14="http://schemas.microsoft.com/office/powerpoint/2010/main" val="4099676487"/>
              </p:ext>
            </p:extLst>
          </p:nvPr>
        </p:nvGraphicFramePr>
        <p:xfrm>
          <a:off x="67518" y="1360995"/>
          <a:ext cx="8989396" cy="5477275"/>
        </p:xfrm>
        <a:graphic>
          <a:graphicData uri="http://schemas.openxmlformats.org/drawingml/2006/table">
            <a:tbl>
              <a:tblPr firstRow="1">
                <a:noFill/>
                <a:tableStyleId>{52045216-18D2-4814-BB6A-587B3A373916}</a:tableStyleId>
              </a:tblPr>
              <a:tblGrid>
                <a:gridCol w="846882">
                  <a:extLst>
                    <a:ext uri="{9D8B030D-6E8A-4147-A177-3AD203B41FA5}">
                      <a16:colId xmlns:a16="http://schemas.microsoft.com/office/drawing/2014/main" val="20000"/>
                    </a:ext>
                  </a:extLst>
                </a:gridCol>
                <a:gridCol w="8142514">
                  <a:extLst>
                    <a:ext uri="{9D8B030D-6E8A-4147-A177-3AD203B41FA5}">
                      <a16:colId xmlns:a16="http://schemas.microsoft.com/office/drawing/2014/main" val="20001"/>
                    </a:ext>
                  </a:extLst>
                </a:gridCol>
              </a:tblGrid>
              <a:tr h="1107550">
                <a:tc>
                  <a:txBody>
                    <a:bodyPr/>
                    <a:lstStyle/>
                    <a:p>
                      <a:pPr marL="0" marR="0" lvl="0" indent="0" algn="l" rtl="0">
                        <a:lnSpc>
                          <a:spcPct val="107000"/>
                        </a:lnSpc>
                        <a:spcBef>
                          <a:spcPts val="0"/>
                        </a:spcBef>
                        <a:spcAft>
                          <a:spcPts val="0"/>
                        </a:spcAft>
                        <a:buNone/>
                      </a:pPr>
                      <a:r>
                        <a:rPr lang="en-US" sz="1600" b="0" dirty="0">
                          <a:solidFill>
                            <a:schemeClr val="dk1"/>
                          </a:solidFill>
                        </a:rPr>
                        <a:t> Well above typical</a:t>
                      </a:r>
                      <a:endParaRPr sz="1600" b="0" dirty="0">
                        <a:solidFill>
                          <a:schemeClr val="dk1"/>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3175" marR="6350" lvl="0" indent="0" algn="l" rtl="0">
                        <a:lnSpc>
                          <a:spcPct val="107000"/>
                        </a:lnSpc>
                        <a:spcBef>
                          <a:spcPts val="0"/>
                        </a:spcBef>
                        <a:spcAft>
                          <a:spcPts val="0"/>
                        </a:spcAft>
                        <a:buNone/>
                      </a:pPr>
                      <a:r>
                        <a:rPr lang="en-US" sz="1600" b="0" dirty="0">
                          <a:solidFill>
                            <a:schemeClr val="dk1"/>
                          </a:solidFill>
                        </a:rPr>
                        <a:t>Students can combine individual items commonly prepared in food service operations to plan and prepare all courses of a meal, using recipes as a guide and adding additional appropriate ingredients or seasonings as appropriate. Student uses equipment and techniques found in professional food settings. Students consistently apply appropriate sanitation safety standards.</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0"/>
                  </a:ext>
                </a:extLst>
              </a:tr>
              <a:tr h="1077475">
                <a:tc>
                  <a:txBody>
                    <a:bodyPr/>
                    <a:lstStyle/>
                    <a:p>
                      <a:pPr marL="0" marR="0" lvl="0" indent="0" algn="l" rtl="0">
                        <a:lnSpc>
                          <a:spcPct val="107000"/>
                        </a:lnSpc>
                        <a:spcBef>
                          <a:spcPts val="0"/>
                        </a:spcBef>
                        <a:spcAft>
                          <a:spcPts val="0"/>
                        </a:spcAft>
                        <a:buNone/>
                      </a:pPr>
                      <a:r>
                        <a:rPr lang="en-US" sz="1600" dirty="0"/>
                        <a:t> Above typical</a:t>
                      </a:r>
                      <a:endParaRPr sz="16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40" marR="100330" lvl="0" indent="0" algn="l" rtl="0">
                        <a:lnSpc>
                          <a:spcPct val="107000"/>
                        </a:lnSpc>
                        <a:spcBef>
                          <a:spcPts val="0"/>
                        </a:spcBef>
                        <a:spcAft>
                          <a:spcPts val="0"/>
                        </a:spcAft>
                        <a:buNone/>
                      </a:pPr>
                      <a:r>
                        <a:rPr lang="en-US" sz="1600" dirty="0"/>
                        <a:t>Students can combine individual items commonly prepared in food service operations to plan and prepare all courses of a meal accurately following recipes, using equipment and techniques found in professional food settings. Students consistently apply appropriate sanitation and safety standards. </a:t>
                      </a:r>
                      <a:endParaRPr sz="1600" dirty="0">
                        <a:latin typeface="Arial"/>
                        <a:ea typeface="Arial"/>
                        <a:cs typeface="Arial"/>
                        <a:sym typeface="Arial"/>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78925">
                <a:tc>
                  <a:txBody>
                    <a:bodyPr/>
                    <a:lstStyle/>
                    <a:p>
                      <a:pPr marL="0" marR="0" lvl="0" indent="0" algn="l" rtl="0">
                        <a:lnSpc>
                          <a:spcPct val="107000"/>
                        </a:lnSpc>
                        <a:spcBef>
                          <a:spcPts val="0"/>
                        </a:spcBef>
                        <a:spcAft>
                          <a:spcPts val="0"/>
                        </a:spcAft>
                        <a:buNone/>
                      </a:pPr>
                      <a:r>
                        <a:rPr lang="en-US" sz="1600" dirty="0"/>
                        <a:t> Typical</a:t>
                      </a:r>
                      <a:endParaRPr sz="16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40" marR="135255" lvl="0" indent="0" algn="l" rtl="0">
                        <a:lnSpc>
                          <a:spcPct val="107000"/>
                        </a:lnSpc>
                        <a:spcBef>
                          <a:spcPts val="0"/>
                        </a:spcBef>
                        <a:spcAft>
                          <a:spcPts val="0"/>
                        </a:spcAft>
                        <a:buNone/>
                      </a:pPr>
                      <a:r>
                        <a:rPr lang="en-US" sz="1600" dirty="0"/>
                        <a:t>Students are able to plan and prepare individual items commonly prepared in food service operations such as breakfast items, salads and dressings, soups and sandwiches, stocks and sauces, meats, vegetables, breads, rolls, and desserts. Students use a variety of cooking techniques and comply with </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1"/>
                            </a:ext>
                          </a:extLst>
                        </a:rPr>
                        <a:t>all</a:t>
                      </a:r>
                      <a:r>
                        <a:rPr lang="en-US" sz="1600" dirty="0"/>
                        <a:t> sanitation and safety standards.</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61475">
                <a:tc>
                  <a:txBody>
                    <a:bodyPr/>
                    <a:lstStyle/>
                    <a:p>
                      <a:pPr marL="0" marR="0" lvl="0" indent="0" algn="l" rtl="0">
                        <a:lnSpc>
                          <a:spcPct val="107000"/>
                        </a:lnSpc>
                        <a:spcBef>
                          <a:spcPts val="0"/>
                        </a:spcBef>
                        <a:spcAft>
                          <a:spcPts val="0"/>
                        </a:spcAft>
                        <a:buNone/>
                      </a:pPr>
                      <a:r>
                        <a:rPr lang="en-US" sz="1600" dirty="0"/>
                        <a:t> Below typical</a:t>
                      </a:r>
                      <a:endParaRPr sz="16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229234" lvl="0" indent="0" algn="l" rtl="0">
                        <a:lnSpc>
                          <a:spcPct val="107000"/>
                        </a:lnSpc>
                        <a:spcBef>
                          <a:spcPts val="0"/>
                        </a:spcBef>
                        <a:spcAft>
                          <a:spcPts val="0"/>
                        </a:spcAft>
                        <a:buNone/>
                      </a:pPr>
                      <a:r>
                        <a:rPr lang="en-US" sz="1600" dirty="0"/>
                        <a:t>Students are able to plan and prepare individual items commonly prepared in food service, but not consistently. Students use basic cooking techniques consistently and more advanced cooking techniques inconsistently. Students comply with all sanitation and safety standards.</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51850">
                <a:tc>
                  <a:txBody>
                    <a:bodyPr/>
                    <a:lstStyle/>
                    <a:p>
                      <a:pPr marL="0" marR="0" lvl="0" indent="0" algn="l" rtl="0">
                        <a:lnSpc>
                          <a:spcPct val="107000"/>
                        </a:lnSpc>
                        <a:spcBef>
                          <a:spcPts val="0"/>
                        </a:spcBef>
                        <a:spcAft>
                          <a:spcPts val="0"/>
                        </a:spcAft>
                        <a:buNone/>
                      </a:pPr>
                      <a:r>
                        <a:rPr lang="en-US" sz="1600"/>
                        <a:t>Well Below Typical</a:t>
                      </a:r>
                      <a:endParaRPr sz="160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7000"/>
                        </a:lnSpc>
                        <a:spcBef>
                          <a:spcPts val="0"/>
                        </a:spcBef>
                        <a:spcAft>
                          <a:spcPts val="0"/>
                        </a:spcAft>
                        <a:buNone/>
                      </a:pPr>
                      <a:r>
                        <a:rPr lang="en-US" sz="1600" dirty="0"/>
                        <a:t>Students are able to plan and prepare some individual times commonly prepared in food service but not all and/or not consistently. Students use basic cooking techniques most of the time, but struggle with sequencing of steps for some techniques. Students generally comply with sanitation and safety standards, but still demonstrate some practices that are out of compliance some of the time.</a:t>
                      </a:r>
                      <a:endParaRPr dirty="0"/>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390" name="Google Shape;1390;p14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109</a:t>
            </a:fld>
            <a:endParaRPr sz="18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txBox="1">
            <a:spLocks noGrp="1"/>
          </p:cNvSpPr>
          <p:nvPr>
            <p:ph type="title"/>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2800" b="0" dirty="0">
                <a:solidFill>
                  <a:srgbClr val="F0F0F0"/>
                </a:solidFill>
              </a:rPr>
              <a:t>Growth vs. Achievement – 2 </a:t>
            </a:r>
            <a:endParaRPr dirty="0">
              <a:solidFill>
                <a:srgbClr val="F0F0F0"/>
              </a:solidFill>
            </a:endParaRPr>
          </a:p>
        </p:txBody>
      </p:sp>
      <p:sp>
        <p:nvSpPr>
          <p:cNvPr id="228" name="Google Shape;228;p22"/>
          <p:cNvSpPr txBox="1">
            <a:spLocks noGrp="1"/>
          </p:cNvSpPr>
          <p:nvPr>
            <p:ph type="body" idx="1"/>
          </p:nvPr>
        </p:nvSpPr>
        <p:spPr>
          <a:xfrm>
            <a:off x="207200" y="2403251"/>
            <a:ext cx="4026000" cy="1972800"/>
          </a:xfrm>
          <a:prstGeom prst="rect">
            <a:avLst/>
          </a:prstGeom>
          <a:noFill/>
          <a:ln>
            <a:noFill/>
          </a:ln>
        </p:spPr>
        <p:txBody>
          <a:bodyPr spcFirstLastPara="1" wrap="square" lIns="91425" tIns="45700" rIns="91425" bIns="45700" anchor="t" anchorCtr="0">
            <a:noAutofit/>
          </a:bodyPr>
          <a:lstStyle/>
          <a:p>
            <a:pPr marL="255985" marR="0" lvl="0" indent="-255985" algn="ctr" rtl="0">
              <a:spcBef>
                <a:spcPts val="0"/>
              </a:spcBef>
              <a:spcAft>
                <a:spcPts val="0"/>
              </a:spcAft>
              <a:buNone/>
            </a:pPr>
            <a:r>
              <a:rPr lang="en-US" sz="3600">
                <a:solidFill>
                  <a:schemeClr val="dk1"/>
                </a:solidFill>
                <a:latin typeface="Source Sans Pro"/>
                <a:ea typeface="Source Sans Pro"/>
                <a:cs typeface="Source Sans Pro"/>
                <a:sym typeface="Source Sans Pro"/>
              </a:rPr>
              <a:t>Pre-set grade level expectations for all</a:t>
            </a:r>
            <a:endParaRPr/>
          </a:p>
        </p:txBody>
      </p:sp>
      <p:sp>
        <p:nvSpPr>
          <p:cNvPr id="229" name="Google Shape;229;p22" descr="Does not equal "/>
          <p:cNvSpPr/>
          <p:nvPr/>
        </p:nvSpPr>
        <p:spPr>
          <a:xfrm>
            <a:off x="4379604" y="2544763"/>
            <a:ext cx="914400" cy="914400"/>
          </a:xfrm>
          <a:prstGeom prst="mathNotEqual">
            <a:avLst>
              <a:gd name="adj1" fmla="val 23520"/>
              <a:gd name="adj2" fmla="val 6600000"/>
              <a:gd name="adj3" fmla="val 11760"/>
            </a:avLst>
          </a:prstGeom>
          <a:solidFill>
            <a:srgbClr val="70659A"/>
          </a:solidFill>
          <a:ln w="25400" cap="flat" cmpd="sng">
            <a:solidFill>
              <a:srgbClr val="70659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230" name="Google Shape;230;p22"/>
          <p:cNvSpPr txBox="1"/>
          <p:nvPr/>
        </p:nvSpPr>
        <p:spPr>
          <a:xfrm>
            <a:off x="5537026" y="2544775"/>
            <a:ext cx="3354000" cy="1689900"/>
          </a:xfrm>
          <a:prstGeom prst="rect">
            <a:avLst/>
          </a:prstGeom>
          <a:noFill/>
          <a:ln>
            <a:noFill/>
          </a:ln>
        </p:spPr>
        <p:txBody>
          <a:bodyPr spcFirstLastPara="1" wrap="square" lIns="91425" tIns="45700" rIns="91425" bIns="45700" anchor="t" anchorCtr="0">
            <a:normAutofit/>
          </a:bodyPr>
          <a:lstStyle/>
          <a:p>
            <a:pPr marL="255985" marR="0" lvl="0" indent="-255985" algn="ctr" rtl="0">
              <a:spcBef>
                <a:spcPts val="0"/>
              </a:spcBef>
              <a:spcAft>
                <a:spcPts val="0"/>
              </a:spcAft>
              <a:buNone/>
            </a:pPr>
            <a:r>
              <a:rPr lang="en-US" sz="3600">
                <a:solidFill>
                  <a:schemeClr val="dk1"/>
                </a:solidFill>
                <a:latin typeface="Source Sans Pro"/>
                <a:ea typeface="Source Sans Pro"/>
                <a:cs typeface="Source Sans Pro"/>
                <a:sym typeface="Source Sans Pro"/>
              </a:rPr>
              <a:t>Student Growth Measures</a:t>
            </a:r>
            <a:endParaRPr/>
          </a:p>
        </p:txBody>
      </p:sp>
      <p:sp>
        <p:nvSpPr>
          <p:cNvPr id="231" name="Google Shape;231;p2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a:t>
            </a:fld>
            <a:endParaRPr sz="1800">
              <a:solidFill>
                <a:srgbClr val="FFFFFF"/>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147"/>
          <p:cNvSpPr txBox="1">
            <a:spLocks noGrp="1"/>
          </p:cNvSpPr>
          <p:nvPr>
            <p:ph type="title"/>
          </p:nvPr>
        </p:nvSpPr>
        <p:spPr>
          <a:xfrm>
            <a:off x="628649" y="404038"/>
            <a:ext cx="8229599" cy="99921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rgbClr val="70659A"/>
                </a:solidFill>
              </a:rPr>
              <a:t>A Resource to Review </a:t>
            </a:r>
            <a:r>
              <a:rPr lang="en-US" sz="3500" b="0" dirty="0">
                <a:solidFill>
                  <a:srgbClr val="70659A"/>
                </a:solidFill>
              </a:rPr>
              <a:t>(and use later!) </a:t>
            </a:r>
            <a:r>
              <a:rPr lang="en-US" sz="500" b="0" dirty="0"/>
              <a:t>– 3 </a:t>
            </a:r>
            <a:endParaRPr dirty="0"/>
          </a:p>
        </p:txBody>
      </p:sp>
      <p:sp>
        <p:nvSpPr>
          <p:cNvPr id="1397" name="Google Shape;1397;p147"/>
          <p:cNvSpPr txBox="1">
            <a:spLocks noGrp="1"/>
          </p:cNvSpPr>
          <p:nvPr>
            <p:ph type="body" idx="1"/>
          </p:nvPr>
        </p:nvSpPr>
        <p:spPr>
          <a:xfrm>
            <a:off x="457200" y="1690688"/>
            <a:ext cx="8229600" cy="4405312"/>
          </a:xfrm>
          <a:prstGeom prst="rect">
            <a:avLst/>
          </a:prstGeom>
          <a:noFill/>
          <a:ln>
            <a:noFill/>
          </a:ln>
        </p:spPr>
        <p:txBody>
          <a:bodyPr spcFirstLastPara="1" wrap="square" lIns="91425" tIns="45700" rIns="91425" bIns="45700" anchor="t" anchorCtr="0">
            <a:noAutofit/>
          </a:bodyPr>
          <a:lstStyle/>
          <a:p>
            <a:pPr marL="255985" lvl="0" indent="0" algn="l" rtl="0">
              <a:spcBef>
                <a:spcPts val="0"/>
              </a:spcBef>
              <a:spcAft>
                <a:spcPts val="0"/>
              </a:spcAft>
              <a:buNone/>
            </a:pPr>
            <a:r>
              <a:rPr lang="en-US" dirty="0"/>
              <a:t>A document with the revised TSPs will be provided as a resource for coaching up </a:t>
            </a:r>
            <a:r>
              <a:rPr lang="en-US" dirty="0" err="1"/>
              <a:t>TSPs.</a:t>
            </a:r>
            <a:endParaRPr dirty="0"/>
          </a:p>
        </p:txBody>
      </p:sp>
      <p:sp>
        <p:nvSpPr>
          <p:cNvPr id="1398" name="Google Shape;1398;p14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110</a:t>
            </a:fld>
            <a:endParaRPr sz="1800">
              <a:solidFill>
                <a:srgbClr val="FFFFFF"/>
              </a:solidFill>
              <a:latin typeface="Calibri"/>
              <a:ea typeface="Calibri"/>
              <a:cs typeface="Calibri"/>
              <a:sym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48"/>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Your Turn! </a:t>
            </a:r>
            <a:r>
              <a:rPr lang="en-US" sz="4800" b="0" i="0" u="none" strike="noStrike" cap="none" dirty="0">
                <a:latin typeface="Source Sans Pro"/>
                <a:ea typeface="Source Sans Pro"/>
                <a:cs typeface="Source Sans Pro"/>
                <a:sym typeface="Source Sans Pro"/>
              </a:rPr>
              <a:t>– 3 </a:t>
            </a:r>
            <a:endParaRPr dirty="0"/>
          </a:p>
        </p:txBody>
      </p:sp>
      <p:sp>
        <p:nvSpPr>
          <p:cNvPr id="1405" name="Google Shape;1405;p148"/>
          <p:cNvSpPr txBox="1">
            <a:spLocks noGrp="1"/>
          </p:cNvSpPr>
          <p:nvPr>
            <p:ph type="body" idx="1"/>
          </p:nvPr>
        </p:nvSpPr>
        <p:spPr>
          <a:xfrm>
            <a:off x="457200" y="1448833"/>
            <a:ext cx="8229600" cy="4355619"/>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dirty="0"/>
              <a:t>On your own and using the SLO Skill statement  and the ISP you wrote yesterday, write the TSP for your SLO on the </a:t>
            </a:r>
            <a:r>
              <a:rPr lang="en-US" b="1" dirty="0">
                <a:solidFill>
                  <a:srgbClr val="70659A"/>
                </a:solidFill>
              </a:rPr>
              <a:t>SLO Form in your Google folder </a:t>
            </a:r>
            <a:endParaRPr dirty="0"/>
          </a:p>
          <a:p>
            <a:pPr marL="457200" lvl="0" indent="-457200" algn="l" rtl="0">
              <a:spcBef>
                <a:spcPts val="540"/>
              </a:spcBef>
              <a:spcAft>
                <a:spcPts val="0"/>
              </a:spcAft>
              <a:buClr>
                <a:srgbClr val="17365D"/>
              </a:buClr>
              <a:buSzPts val="2700"/>
              <a:buFont typeface="Arial"/>
              <a:buChar char="•"/>
            </a:pPr>
            <a:r>
              <a:rPr lang="en-US" dirty="0"/>
              <a:t>You will have 15 minutes</a:t>
            </a:r>
            <a:endParaRPr dirty="0"/>
          </a:p>
          <a:p>
            <a:pPr marL="556022" lvl="1" indent="-232172" algn="l" rtl="0">
              <a:spcBef>
                <a:spcPts val="540"/>
              </a:spcBef>
              <a:spcAft>
                <a:spcPts val="0"/>
              </a:spcAft>
              <a:buClr>
                <a:srgbClr val="17365D"/>
              </a:buClr>
              <a:buSzPts val="2700"/>
              <a:buFont typeface="Arial"/>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4"/>
                  </a:ext>
                </a:extLst>
              </a:rPr>
              <a:t>Hint: use TEKS for your course as reference</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5"/>
                </a:ext>
              </a:extLst>
            </a:endParaRPr>
          </a:p>
          <a:p>
            <a:pPr marL="556022" lvl="1" indent="-232172" algn="l" rtl="0">
              <a:spcBef>
                <a:spcPts val="540"/>
              </a:spcBef>
              <a:spcAft>
                <a:spcPts val="0"/>
              </a:spcAft>
              <a:buClr>
                <a:srgbClr val="17365D"/>
              </a:buClr>
              <a:buSzPts val="2700"/>
              <a:buFont typeface="Arial"/>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6"/>
                  </a:ext>
                </a:extLst>
              </a:rPr>
              <a:t>Hin</a:t>
            </a:r>
            <a:r>
              <a:rPr lang="en-US" dirty="0"/>
              <a:t>t: Use the Success Criteria</a:t>
            </a:r>
            <a:endParaRPr dirty="0"/>
          </a:p>
          <a:p>
            <a:pPr marL="457200" lvl="0" indent="-457200" algn="l" rtl="0">
              <a:spcBef>
                <a:spcPts val="540"/>
              </a:spcBef>
              <a:spcAft>
                <a:spcPts val="0"/>
              </a:spcAft>
              <a:buClr>
                <a:srgbClr val="17365D"/>
              </a:buClr>
              <a:buSzPts val="2700"/>
              <a:buFont typeface="Arial"/>
              <a:buChar char="•"/>
            </a:pPr>
            <a:r>
              <a:rPr lang="en-US" dirty="0"/>
              <a:t>Be prepared to share</a:t>
            </a:r>
            <a:endParaRPr dirty="0"/>
          </a:p>
          <a:p>
            <a:pPr marL="457200" lvl="0" indent="-457200" algn="l" rtl="0">
              <a:spcBef>
                <a:spcPts val="540"/>
              </a:spcBef>
              <a:spcAft>
                <a:spcPts val="0"/>
              </a:spcAft>
              <a:buClr>
                <a:srgbClr val="17365D"/>
              </a:buClr>
              <a:buSzPts val="2700"/>
              <a:buFont typeface="Arial"/>
              <a:buChar char="•"/>
            </a:pPr>
            <a:r>
              <a:rPr lang="en-US" dirty="0"/>
              <a:t>You will use the TSP you create during the next part of the training</a:t>
            </a:r>
            <a:endParaRPr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1406" name="Google Shape;1406;p14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111</a:t>
            </a:fld>
            <a:endParaRPr sz="1800">
              <a:solidFill>
                <a:srgbClr val="FFFFFF"/>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49"/>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Targeted Skill Profile </a:t>
            </a:r>
            <a:r>
              <a:rPr lang="en-US" sz="3500" b="0" i="0" u="none" strike="noStrike" cap="none" dirty="0">
                <a:solidFill>
                  <a:srgbClr val="70659A"/>
                </a:solidFill>
                <a:latin typeface="Source Sans Pro"/>
                <a:ea typeface="Source Sans Pro"/>
                <a:cs typeface="Source Sans Pro"/>
                <a:sym typeface="Source Sans Pro"/>
              </a:rPr>
              <a:t>– 3 </a:t>
            </a:r>
            <a:endParaRPr dirty="0"/>
          </a:p>
        </p:txBody>
      </p:sp>
      <p:sp>
        <p:nvSpPr>
          <p:cNvPr id="1413" name="Google Shape;1413;p149"/>
          <p:cNvSpPr txBox="1">
            <a:spLocks noGrp="1"/>
          </p:cNvSpPr>
          <p:nvPr>
            <p:ph type="body" idx="1"/>
          </p:nvPr>
        </p:nvSpPr>
        <p:spPr>
          <a:xfrm>
            <a:off x="76200" y="1321904"/>
            <a:ext cx="8769178" cy="471603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Articulates skills for the end of the year</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Differentiates between levels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Descriptors align to skill statement </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Can be assessed in multiple ways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Reflects high, yet reasonable expectations for student growth</a:t>
            </a:r>
            <a:endParaRPr>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1414" name="Google Shape;1414;p14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112</a:t>
            </a:fld>
            <a:endParaRPr sz="1800">
              <a:solidFill>
                <a:srgbClr val="FFFFFF"/>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151"/>
          <p:cNvSpPr txBox="1">
            <a:spLocks noGrp="1"/>
          </p:cNvSpPr>
          <p:nvPr>
            <p:ph type="title"/>
          </p:nvPr>
        </p:nvSpPr>
        <p:spPr>
          <a:xfrm>
            <a:off x="390939" y="365126"/>
            <a:ext cx="7886700" cy="76131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Setting Targeted Growth Goals </a:t>
            </a:r>
            <a:endParaRPr dirty="0"/>
          </a:p>
        </p:txBody>
      </p:sp>
      <p:sp>
        <p:nvSpPr>
          <p:cNvPr id="1429" name="Google Shape;1429;p151"/>
          <p:cNvSpPr txBox="1">
            <a:spLocks noGrp="1"/>
          </p:cNvSpPr>
          <p:nvPr>
            <p:ph type="body" idx="1"/>
          </p:nvPr>
        </p:nvSpPr>
        <p:spPr>
          <a:xfrm>
            <a:off x="390939" y="1126436"/>
            <a:ext cx="8567530" cy="475753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3200"/>
              <a:t>What are my expectations for my students?</a:t>
            </a:r>
            <a:endParaRPr/>
          </a:p>
          <a:p>
            <a:pPr marL="457200" lvl="0" indent="-457200" algn="l" rtl="0">
              <a:spcBef>
                <a:spcPts val="640"/>
              </a:spcBef>
              <a:spcAft>
                <a:spcPts val="0"/>
              </a:spcAft>
              <a:buClr>
                <a:srgbClr val="F47920"/>
              </a:buClr>
              <a:buSzPts val="3200"/>
              <a:buFont typeface="Arial"/>
              <a:buChar char="•"/>
            </a:pPr>
            <a:r>
              <a:rPr lang="en-US" sz="3200"/>
              <a:t>Teachers set an individual targeted growth goal, using multiple data points for each student</a:t>
            </a:r>
            <a:endParaRPr/>
          </a:p>
          <a:p>
            <a:pPr marL="1057275" lvl="2" indent="-457200" algn="l" rtl="0">
              <a:spcBef>
                <a:spcPts val="560"/>
              </a:spcBef>
              <a:spcAft>
                <a:spcPts val="0"/>
              </a:spcAft>
              <a:buClr>
                <a:srgbClr val="F47920"/>
              </a:buClr>
              <a:buSzPts val="2800"/>
              <a:buChar char="•"/>
            </a:pPr>
            <a:r>
              <a:rPr lang="en-US" sz="2800"/>
              <a:t>Current class work/projects/tests &amp; quizzes</a:t>
            </a:r>
            <a:endParaRPr/>
          </a:p>
          <a:p>
            <a:pPr marL="1057275" lvl="2" indent="-457200" algn="l" rtl="0">
              <a:spcBef>
                <a:spcPts val="560"/>
              </a:spcBef>
              <a:spcAft>
                <a:spcPts val="0"/>
              </a:spcAft>
              <a:buClr>
                <a:srgbClr val="F47920"/>
              </a:buClr>
              <a:buSzPts val="2800"/>
              <a:buChar char="•"/>
            </a:pPr>
            <a:r>
              <a:rPr lang="en-US" sz="2800"/>
              <a:t>Historical data </a:t>
            </a:r>
            <a:endParaRPr/>
          </a:p>
          <a:p>
            <a:pPr marL="1057275" lvl="2" indent="-457200" algn="l" rtl="0">
              <a:spcBef>
                <a:spcPts val="560"/>
              </a:spcBef>
              <a:spcAft>
                <a:spcPts val="0"/>
              </a:spcAft>
              <a:buClr>
                <a:srgbClr val="F47920"/>
              </a:buClr>
              <a:buSzPts val="2800"/>
              <a:buChar char="•"/>
            </a:pPr>
            <a:r>
              <a:rPr lang="en-US" sz="2800"/>
              <a:t>Attendance</a:t>
            </a:r>
            <a:endParaRPr/>
          </a:p>
          <a:p>
            <a:pPr marL="1057275" lvl="2" indent="-457200" algn="l" rtl="0">
              <a:spcBef>
                <a:spcPts val="560"/>
              </a:spcBef>
              <a:spcAft>
                <a:spcPts val="0"/>
              </a:spcAft>
              <a:buClr>
                <a:srgbClr val="F47920"/>
              </a:buClr>
              <a:buSzPts val="2800"/>
              <a:buChar char="•"/>
            </a:pPr>
            <a:r>
              <a:rPr lang="en-US" sz="2800"/>
              <a:t>Grades in other related classes</a:t>
            </a:r>
            <a:endParaRPr/>
          </a:p>
          <a:p>
            <a:pPr marL="1057275" lvl="2" indent="-457200" algn="l" rtl="0">
              <a:spcBef>
                <a:spcPts val="560"/>
              </a:spcBef>
              <a:spcAft>
                <a:spcPts val="0"/>
              </a:spcAft>
              <a:buClr>
                <a:srgbClr val="F47920"/>
              </a:buClr>
              <a:buSzPts val="2800"/>
              <a:buChar char="•"/>
            </a:pPr>
            <a:r>
              <a:rPr lang="en-US" sz="2800"/>
              <a:t>Test histories (where relevant)</a:t>
            </a:r>
            <a:endParaRPr/>
          </a:p>
        </p:txBody>
      </p:sp>
      <p:sp>
        <p:nvSpPr>
          <p:cNvPr id="1430" name="Google Shape;1430;p15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113</a:t>
            </a:fld>
            <a:endParaRPr sz="1800">
              <a:solidFill>
                <a:srgbClr val="FFFFFF"/>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52"/>
          <p:cNvSpPr txBox="1">
            <a:spLocks noGrp="1"/>
          </p:cNvSpPr>
          <p:nvPr>
            <p:ph type="title"/>
          </p:nvPr>
        </p:nvSpPr>
        <p:spPr>
          <a:xfrm>
            <a:off x="281843" y="223981"/>
            <a:ext cx="8469611" cy="7078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Targeted Skill Profile: Exemplar </a:t>
            </a:r>
            <a:r>
              <a:rPr lang="en-US" sz="4000" b="0" dirty="0"/>
              <a:t>– 2 </a:t>
            </a:r>
            <a:endParaRPr dirty="0"/>
          </a:p>
        </p:txBody>
      </p:sp>
      <p:sp>
        <p:nvSpPr>
          <p:cNvPr id="1437" name="Google Shape;1437;p152"/>
          <p:cNvSpPr txBox="1"/>
          <p:nvPr/>
        </p:nvSpPr>
        <p:spPr>
          <a:xfrm>
            <a:off x="392545" y="931867"/>
            <a:ext cx="870962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8</a:t>
            </a:r>
            <a:r>
              <a:rPr lang="en-US" sz="2000" baseline="30000">
                <a:solidFill>
                  <a:schemeClr val="dk1"/>
                </a:solidFill>
                <a:latin typeface="Source Sans Pro"/>
                <a:ea typeface="Source Sans Pro"/>
                <a:cs typeface="Source Sans Pro"/>
                <a:sym typeface="Source Sans Pro"/>
              </a:rPr>
              <a:t>th</a:t>
            </a:r>
            <a:r>
              <a:rPr lang="en-US" sz="2000">
                <a:solidFill>
                  <a:schemeClr val="dk1"/>
                </a:solidFill>
                <a:latin typeface="Source Sans Pro"/>
                <a:ea typeface="Source Sans Pro"/>
                <a:cs typeface="Source Sans Pro"/>
                <a:sym typeface="Source Sans Pro"/>
              </a:rPr>
              <a:t> Grade ELA Skill Statement: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1438" name="Google Shape;1438;p152"/>
          <p:cNvGraphicFramePr/>
          <p:nvPr/>
        </p:nvGraphicFramePr>
        <p:xfrm>
          <a:off x="281843" y="1756229"/>
          <a:ext cx="8709625" cy="4400411"/>
        </p:xfrm>
        <a:graphic>
          <a:graphicData uri="http://schemas.openxmlformats.org/drawingml/2006/table">
            <a:tbl>
              <a:tblPr firstRow="1">
                <a:noFill/>
                <a:tableStyleId>{52045216-18D2-4814-BB6A-587B3A373916}</a:tableStyleId>
              </a:tblPr>
              <a:tblGrid>
                <a:gridCol w="1088700">
                  <a:extLst>
                    <a:ext uri="{9D8B030D-6E8A-4147-A177-3AD203B41FA5}">
                      <a16:colId xmlns:a16="http://schemas.microsoft.com/office/drawing/2014/main" val="20000"/>
                    </a:ext>
                  </a:extLst>
                </a:gridCol>
                <a:gridCol w="7620925">
                  <a:extLst>
                    <a:ext uri="{9D8B030D-6E8A-4147-A177-3AD203B41FA5}">
                      <a16:colId xmlns:a16="http://schemas.microsoft.com/office/drawing/2014/main" val="20001"/>
                    </a:ext>
                  </a:extLst>
                </a:gridCol>
              </a:tblGrid>
              <a:tr h="678250">
                <a:tc>
                  <a:txBody>
                    <a:bodyPr/>
                    <a:lstStyle/>
                    <a:p>
                      <a:pPr marL="144780" marR="0" lvl="0" indent="-120015" algn="ctr" rtl="0">
                        <a:lnSpc>
                          <a:spcPct val="95000"/>
                        </a:lnSpc>
                        <a:spcBef>
                          <a:spcPts val="0"/>
                        </a:spcBef>
                        <a:spcAft>
                          <a:spcPts val="0"/>
                        </a:spcAft>
                        <a:buNone/>
                      </a:pPr>
                      <a:r>
                        <a:rPr lang="en-US" sz="1800" b="0">
                          <a:solidFill>
                            <a:schemeClr val="dk1"/>
                          </a:solidFill>
                        </a:rPr>
                        <a:t>Well Above Typical Skill</a:t>
                      </a:r>
                      <a:endParaRPr sz="1800" b="0">
                        <a:solidFill>
                          <a:schemeClr val="dk1"/>
                        </a:solidFill>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5400" marR="0" lvl="0" indent="0" algn="l" rtl="0">
                        <a:lnSpc>
                          <a:spcPct val="68055"/>
                        </a:lnSpc>
                        <a:spcBef>
                          <a:spcPts val="0"/>
                        </a:spcBef>
                        <a:spcAft>
                          <a:spcPts val="0"/>
                        </a:spcAft>
                        <a:buNone/>
                      </a:pPr>
                      <a:endParaRPr sz="1800" b="0">
                        <a:solidFill>
                          <a:schemeClr val="dk1"/>
                        </a:solidFill>
                      </a:endParaRPr>
                    </a:p>
                    <a:p>
                      <a:pPr marL="25400" marR="0" lvl="0" indent="0" algn="l" rtl="0">
                        <a:lnSpc>
                          <a:spcPct val="100000"/>
                        </a:lnSpc>
                        <a:spcBef>
                          <a:spcPts val="0"/>
                        </a:spcBef>
                        <a:spcAft>
                          <a:spcPts val="0"/>
                        </a:spcAft>
                        <a:buNone/>
                      </a:pPr>
                      <a:r>
                        <a:rPr lang="en-US" sz="1800" b="0">
                          <a:solidFill>
                            <a:schemeClr val="dk1"/>
                          </a:solidFill>
                        </a:rPr>
                        <a:t>Students can draw accurate conclusions from above grade-level informational texts and support conclusions with optimal evidence that deepens conclusions.</a:t>
                      </a:r>
                      <a:endParaRPr sz="1800" b="0">
                        <a:solidFill>
                          <a:schemeClr val="dk1"/>
                        </a:solidFill>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62250">
                <a:tc>
                  <a:txBody>
                    <a:bodyPr/>
                    <a:lstStyle/>
                    <a:p>
                      <a:pPr marL="0" marR="0" lvl="0" indent="0" algn="ctr" rtl="0">
                        <a:lnSpc>
                          <a:spcPct val="107000"/>
                        </a:lnSpc>
                        <a:spcBef>
                          <a:spcPts val="0"/>
                        </a:spcBef>
                        <a:spcAft>
                          <a:spcPts val="0"/>
                        </a:spcAft>
                        <a:buNone/>
                      </a:pPr>
                      <a:r>
                        <a:rPr lang="en-US" sz="1800"/>
                        <a:t> Above Typical Skill</a:t>
                      </a:r>
                      <a:endParaRPr sz="18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t> Students can draw accurate conclusions from above grade-level informational texts and support conclusions with appropriate although not always optimal evidence.</a:t>
                      </a:r>
                      <a:endParaRPr sz="18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62250">
                <a:tc>
                  <a:txBody>
                    <a:bodyPr/>
                    <a:lstStyle/>
                    <a:p>
                      <a:pPr marL="0" marR="0" lvl="0" indent="0" algn="ctr" rtl="0">
                        <a:lnSpc>
                          <a:spcPct val="107000"/>
                        </a:lnSpc>
                        <a:spcBef>
                          <a:spcPts val="0"/>
                        </a:spcBef>
                        <a:spcAft>
                          <a:spcPts val="0"/>
                        </a:spcAft>
                        <a:buNone/>
                      </a:pPr>
                      <a:r>
                        <a:rPr lang="en-US" sz="1800"/>
                        <a:t> Typical Skill</a:t>
                      </a:r>
                      <a:endParaRPr sz="18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t> Students can draw accurate conclusions from grade level informational texts and support conclusions with appropriate although not always optimal evidence.</a:t>
                      </a:r>
                      <a:endParaRPr sz="18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62250">
                <a:tc>
                  <a:txBody>
                    <a:bodyPr/>
                    <a:lstStyle/>
                    <a:p>
                      <a:pPr marL="0" marR="0" lvl="0" indent="0" algn="ctr" rtl="0">
                        <a:lnSpc>
                          <a:spcPct val="107000"/>
                        </a:lnSpc>
                        <a:spcBef>
                          <a:spcPts val="0"/>
                        </a:spcBef>
                        <a:spcAft>
                          <a:spcPts val="0"/>
                        </a:spcAft>
                        <a:buNone/>
                      </a:pPr>
                      <a:r>
                        <a:rPr lang="en-US" sz="1800"/>
                        <a:t> Below Typical Skill</a:t>
                      </a:r>
                      <a:endParaRPr sz="18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255270" lvl="0" indent="0" algn="l" rtl="0">
                        <a:lnSpc>
                          <a:spcPct val="107000"/>
                        </a:lnSpc>
                        <a:spcBef>
                          <a:spcPts val="0"/>
                        </a:spcBef>
                        <a:spcAft>
                          <a:spcPts val="0"/>
                        </a:spcAft>
                        <a:buNone/>
                      </a:pPr>
                      <a:r>
                        <a:rPr lang="en-US" sz="1800"/>
                        <a:t>Students can draw accurate conclusions most of the time from grade-level informational texts and attempt to support conclusions with textual evidence, but the evidence isn’t always appropriate.</a:t>
                      </a:r>
                      <a:endParaRPr sz="18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16750">
                <a:tc>
                  <a:txBody>
                    <a:bodyPr/>
                    <a:lstStyle/>
                    <a:p>
                      <a:pPr marL="0" marR="0" lvl="0" indent="0" algn="ctr" rtl="0">
                        <a:lnSpc>
                          <a:spcPct val="107000"/>
                        </a:lnSpc>
                        <a:spcBef>
                          <a:spcPts val="0"/>
                        </a:spcBef>
                        <a:spcAft>
                          <a:spcPts val="0"/>
                        </a:spcAft>
                        <a:buNone/>
                      </a:pPr>
                      <a:r>
                        <a:rPr lang="en-US" sz="1800"/>
                        <a:t>Well Below Typical Skill</a:t>
                      </a:r>
                      <a:endParaRPr sz="180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78740" marR="278765" lvl="0" indent="0" algn="l" rtl="0">
                        <a:lnSpc>
                          <a:spcPct val="107000"/>
                        </a:lnSpc>
                        <a:spcBef>
                          <a:spcPts val="0"/>
                        </a:spcBef>
                        <a:spcAft>
                          <a:spcPts val="0"/>
                        </a:spcAft>
                        <a:buNone/>
                      </a:pPr>
                      <a:r>
                        <a:rPr lang="en-US" sz="1800" dirty="0"/>
                        <a:t>Students can draw accurate conclusions some of the time from grade-level informational texts, but don’t attempt to support conclusions or, when prompted, support conclusions with inappropriate evidence.</a:t>
                      </a:r>
                      <a:endParaRPr sz="1800" dirty="0">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439" name="Google Shape;1439;p15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114</a:t>
            </a:fld>
            <a:endParaRPr sz="1800">
              <a:solidFill>
                <a:srgbClr val="FFFFFF"/>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53"/>
          <p:cNvSpPr txBox="1">
            <a:spLocks noGrp="1"/>
          </p:cNvSpPr>
          <p:nvPr>
            <p:ph type="title"/>
          </p:nvPr>
        </p:nvSpPr>
        <p:spPr>
          <a:xfrm>
            <a:off x="178076" y="232603"/>
            <a:ext cx="7886700" cy="73480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2 </a:t>
            </a:r>
            <a:endParaRPr dirty="0"/>
          </a:p>
        </p:txBody>
      </p:sp>
      <p:graphicFrame>
        <p:nvGraphicFramePr>
          <p:cNvPr id="1446" name="Google Shape;1446;p153"/>
          <p:cNvGraphicFramePr/>
          <p:nvPr/>
        </p:nvGraphicFramePr>
        <p:xfrm>
          <a:off x="457200" y="1625599"/>
          <a:ext cx="8229600" cy="2926100"/>
        </p:xfrm>
        <a:graphic>
          <a:graphicData uri="http://schemas.openxmlformats.org/drawingml/2006/table">
            <a:tbl>
              <a:tblPr firstRow="1" bandRow="1">
                <a:noFill/>
                <a:tableStyleId>{52045216-18D2-4814-BB6A-587B3A373916}</a:tableStyleId>
              </a:tblPr>
              <a:tblGrid>
                <a:gridCol w="1464375">
                  <a:extLst>
                    <a:ext uri="{9D8B030D-6E8A-4147-A177-3AD203B41FA5}">
                      <a16:colId xmlns:a16="http://schemas.microsoft.com/office/drawing/2014/main" val="20000"/>
                    </a:ext>
                  </a:extLst>
                </a:gridCol>
                <a:gridCol w="1364975">
                  <a:extLst>
                    <a:ext uri="{9D8B030D-6E8A-4147-A177-3AD203B41FA5}">
                      <a16:colId xmlns:a16="http://schemas.microsoft.com/office/drawing/2014/main" val="20001"/>
                    </a:ext>
                  </a:extLst>
                </a:gridCol>
                <a:gridCol w="334285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94750">
                <a:tc>
                  <a:txBody>
                    <a:bodyPr/>
                    <a:lstStyle/>
                    <a:p>
                      <a:pPr marL="0" marR="0" lvl="0" indent="0" algn="l" rtl="0">
                        <a:spcBef>
                          <a:spcPts val="0"/>
                        </a:spcBef>
                        <a:spcAft>
                          <a:spcPts val="0"/>
                        </a:spcAft>
                        <a:buNone/>
                      </a:pPr>
                      <a:r>
                        <a:rPr lang="en-US" sz="2000"/>
                        <a:t>Student</a:t>
                      </a:r>
                      <a:endParaRPr/>
                    </a:p>
                  </a:txBody>
                  <a:tcPr marL="91450" marR="91450" marT="45725" marB="45725"/>
                </a:tc>
                <a:tc>
                  <a:txBody>
                    <a:bodyPr/>
                    <a:lstStyle/>
                    <a:p>
                      <a:pPr marL="0" marR="0" lvl="0" indent="0" algn="l" rtl="0">
                        <a:spcBef>
                          <a:spcPts val="0"/>
                        </a:spcBef>
                        <a:spcAft>
                          <a:spcPts val="0"/>
                        </a:spcAft>
                        <a:buNone/>
                      </a:pPr>
                      <a:r>
                        <a:rPr lang="en-US" sz="2000"/>
                        <a:t>ISP Level</a:t>
                      </a:r>
                      <a:endParaRPr/>
                    </a:p>
                  </a:txBody>
                  <a:tcPr marL="91450" marR="91450" marT="45725" marB="45725"/>
                </a:tc>
                <a:tc>
                  <a:txBody>
                    <a:bodyPr/>
                    <a:lstStyle/>
                    <a:p>
                      <a:pPr marL="0" marR="0" lvl="0" indent="0" algn="l" rtl="0">
                        <a:spcBef>
                          <a:spcPts val="0"/>
                        </a:spcBef>
                        <a:spcAft>
                          <a:spcPts val="0"/>
                        </a:spcAft>
                        <a:buNone/>
                      </a:pPr>
                      <a:r>
                        <a:rPr lang="en-US" sz="2000"/>
                        <a:t>Evidence</a:t>
                      </a:r>
                      <a:endParaRPr/>
                    </a:p>
                  </a:txBody>
                  <a:tcPr marL="91450" marR="91450" marT="45725" marB="45725"/>
                </a:tc>
                <a:tc>
                  <a:txBody>
                    <a:bodyPr/>
                    <a:lstStyle/>
                    <a:p>
                      <a:pPr marL="0" marR="0" lvl="0" indent="0" algn="l" rtl="0">
                        <a:spcBef>
                          <a:spcPts val="0"/>
                        </a:spcBef>
                        <a:spcAft>
                          <a:spcPts val="0"/>
                        </a:spcAft>
                        <a:buNone/>
                      </a:pPr>
                      <a:r>
                        <a:rPr lang="en-US" sz="2000"/>
                        <a:t>Targeted EOY Skill Level</a:t>
                      </a:r>
                      <a:endParaRPr/>
                    </a:p>
                  </a:txBody>
                  <a:tcPr marL="91450" marR="91450" marT="45725" marB="45725"/>
                </a:tc>
                <a:extLst>
                  <a:ext uri="{0D108BD9-81ED-4DB2-BD59-A6C34878D82A}">
                    <a16:rowId xmlns:a16="http://schemas.microsoft.com/office/drawing/2014/main" val="10000"/>
                  </a:ext>
                </a:extLst>
              </a:tr>
              <a:tr h="1308050">
                <a:tc>
                  <a:txBody>
                    <a:bodyPr/>
                    <a:lstStyle/>
                    <a:p>
                      <a:pPr marL="0" marR="0" lvl="0" indent="0" algn="l" rtl="0">
                        <a:spcBef>
                          <a:spcPts val="0"/>
                        </a:spcBef>
                        <a:spcAft>
                          <a:spcPts val="0"/>
                        </a:spcAft>
                        <a:buNone/>
                      </a:pPr>
                      <a:r>
                        <a:rPr lang="en-US" sz="2000"/>
                        <a:t>Maria</a:t>
                      </a:r>
                      <a:endParaRPr/>
                    </a:p>
                  </a:txBody>
                  <a:tcPr marL="91450" marR="91450" marT="45725" marB="45725"/>
                </a:tc>
                <a:tc>
                  <a:txBody>
                    <a:bodyPr/>
                    <a:lstStyle/>
                    <a:p>
                      <a:pPr marL="0" marR="0" lvl="0" indent="0" algn="l" rtl="0">
                        <a:spcBef>
                          <a:spcPts val="0"/>
                        </a:spcBef>
                        <a:spcAft>
                          <a:spcPts val="0"/>
                        </a:spcAft>
                        <a:buNone/>
                      </a:pPr>
                      <a:r>
                        <a:rPr lang="en-US" sz="2000"/>
                        <a:t>Well Above Typical Skill</a:t>
                      </a:r>
                      <a:endParaRPr/>
                    </a:p>
                  </a:txBody>
                  <a:tcPr marL="91450" marR="91450" marT="45725" marB="45725"/>
                </a:tc>
                <a:tc>
                  <a:txBody>
                    <a:bodyPr/>
                    <a:lstStyle/>
                    <a:p>
                      <a:pPr marL="0" marR="0" lvl="0" indent="0" algn="l" rtl="0">
                        <a:spcBef>
                          <a:spcPts val="0"/>
                        </a:spcBef>
                        <a:spcAft>
                          <a:spcPts val="0"/>
                        </a:spcAft>
                        <a:buNone/>
                      </a:pPr>
                      <a:r>
                        <a:rPr lang="en-US" sz="2000"/>
                        <a:t>Typically is the highest performing student in her grade. Low absenteeism. Excels in all classes. Works hard and asks lots of questions. Attends tutoring to deepen her understanding</a:t>
                      </a:r>
                      <a:endParaRPr/>
                    </a:p>
                  </a:txBody>
                  <a:tcPr marL="91450" marR="91450" marT="45725" marB="45725"/>
                </a:tc>
                <a:tc>
                  <a:txBody>
                    <a:bodyPr/>
                    <a:lstStyle/>
                    <a:p>
                      <a:pPr marL="0" marR="0" lvl="0" indent="0" algn="l" rtl="0">
                        <a:spcBef>
                          <a:spcPts val="0"/>
                        </a:spcBef>
                        <a:spcAft>
                          <a:spcPts val="0"/>
                        </a:spcAft>
                        <a:buNone/>
                      </a:pPr>
                      <a:r>
                        <a:rPr lang="en-US" sz="2000" dirty="0"/>
                        <a:t>Well Above Typical Skill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47" name="Google Shape;1447;p15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115</a:t>
            </a:fld>
            <a:endParaRPr sz="1800">
              <a:solidFill>
                <a:srgbClr val="FFFFFF"/>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54"/>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3 </a:t>
            </a:r>
            <a:endParaRPr sz="2800" dirty="0"/>
          </a:p>
        </p:txBody>
      </p:sp>
      <p:graphicFrame>
        <p:nvGraphicFramePr>
          <p:cNvPr id="1454" name="Google Shape;1454;p154"/>
          <p:cNvGraphicFramePr/>
          <p:nvPr/>
        </p:nvGraphicFramePr>
        <p:xfrm>
          <a:off x="457200" y="1371599"/>
          <a:ext cx="8229575" cy="3611225"/>
        </p:xfrm>
        <a:graphic>
          <a:graphicData uri="http://schemas.openxmlformats.org/drawingml/2006/table">
            <a:tbl>
              <a:tblPr firstRow="1" bandRow="1">
                <a:noFill/>
                <a:tableStyleId>{52045216-18D2-4814-BB6A-587B3A373916}</a:tableStyleId>
              </a:tblPr>
              <a:tblGrid>
                <a:gridCol w="1437850">
                  <a:extLst>
                    <a:ext uri="{9D8B030D-6E8A-4147-A177-3AD203B41FA5}">
                      <a16:colId xmlns:a16="http://schemas.microsoft.com/office/drawing/2014/main" val="20000"/>
                    </a:ext>
                  </a:extLst>
                </a:gridCol>
                <a:gridCol w="1590250">
                  <a:extLst>
                    <a:ext uri="{9D8B030D-6E8A-4147-A177-3AD203B41FA5}">
                      <a16:colId xmlns:a16="http://schemas.microsoft.com/office/drawing/2014/main" val="20001"/>
                    </a:ext>
                  </a:extLst>
                </a:gridCol>
                <a:gridCol w="314407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83575">
                <a:tc>
                  <a:txBody>
                    <a:bodyPr/>
                    <a:lstStyle/>
                    <a:p>
                      <a:pPr marL="0" marR="0" lvl="0" indent="0" algn="l" rtl="0">
                        <a:spcBef>
                          <a:spcPts val="0"/>
                        </a:spcBef>
                        <a:spcAft>
                          <a:spcPts val="0"/>
                        </a:spcAft>
                        <a:buNone/>
                      </a:pPr>
                      <a:r>
                        <a:rPr lang="en-US" sz="2000"/>
                        <a:t>Student</a:t>
                      </a:r>
                      <a:endParaRPr/>
                    </a:p>
                  </a:txBody>
                  <a:tcPr marL="91450" marR="91450" marT="45725" marB="45725"/>
                </a:tc>
                <a:tc>
                  <a:txBody>
                    <a:bodyPr/>
                    <a:lstStyle/>
                    <a:p>
                      <a:pPr marL="0" marR="0" lvl="0" indent="0" algn="l" rtl="0">
                        <a:spcBef>
                          <a:spcPts val="0"/>
                        </a:spcBef>
                        <a:spcAft>
                          <a:spcPts val="0"/>
                        </a:spcAft>
                        <a:buNone/>
                      </a:pPr>
                      <a:r>
                        <a:rPr lang="en-US" sz="2000"/>
                        <a:t>ISP Level</a:t>
                      </a:r>
                      <a:endParaRPr/>
                    </a:p>
                  </a:txBody>
                  <a:tcPr marL="91450" marR="91450" marT="45725" marB="45725"/>
                </a:tc>
                <a:tc>
                  <a:txBody>
                    <a:bodyPr/>
                    <a:lstStyle/>
                    <a:p>
                      <a:pPr marL="0" marR="0" lvl="0" indent="0" algn="l" rtl="0">
                        <a:spcBef>
                          <a:spcPts val="0"/>
                        </a:spcBef>
                        <a:spcAft>
                          <a:spcPts val="0"/>
                        </a:spcAft>
                        <a:buNone/>
                      </a:pPr>
                      <a:r>
                        <a:rPr lang="en-US" sz="2000"/>
                        <a:t>Evidence</a:t>
                      </a:r>
                      <a:endParaRPr/>
                    </a:p>
                  </a:txBody>
                  <a:tcPr marL="91450" marR="91450" marT="45725" marB="45725"/>
                </a:tc>
                <a:tc>
                  <a:txBody>
                    <a:bodyPr/>
                    <a:lstStyle/>
                    <a:p>
                      <a:pPr marL="0" marR="0" lvl="0" indent="0" algn="l" rtl="0">
                        <a:spcBef>
                          <a:spcPts val="0"/>
                        </a:spcBef>
                        <a:spcAft>
                          <a:spcPts val="0"/>
                        </a:spcAft>
                        <a:buNone/>
                      </a:pPr>
                      <a:r>
                        <a:rPr lang="en-US" sz="2000"/>
                        <a:t>Targeted EOY Skill Level</a:t>
                      </a:r>
                      <a:endParaRPr/>
                    </a:p>
                  </a:txBody>
                  <a:tcPr marL="91450" marR="91450" marT="45725" marB="45725"/>
                </a:tc>
                <a:extLst>
                  <a:ext uri="{0D108BD9-81ED-4DB2-BD59-A6C34878D82A}">
                    <a16:rowId xmlns:a16="http://schemas.microsoft.com/office/drawing/2014/main" val="10000"/>
                  </a:ext>
                </a:extLst>
              </a:tr>
              <a:tr h="2827650">
                <a:tc>
                  <a:txBody>
                    <a:bodyPr/>
                    <a:lstStyle/>
                    <a:p>
                      <a:pPr marL="0" marR="0" lvl="0" indent="0" algn="l" rtl="0">
                        <a:spcBef>
                          <a:spcPts val="0"/>
                        </a:spcBef>
                        <a:spcAft>
                          <a:spcPts val="0"/>
                        </a:spcAft>
                        <a:buNone/>
                      </a:pPr>
                      <a:r>
                        <a:rPr lang="en-US" sz="2000"/>
                        <a:t>Kendrick</a:t>
                      </a:r>
                      <a:endParaRPr/>
                    </a:p>
                  </a:txBody>
                  <a:tcPr marL="91450" marR="91450" marT="45725" marB="45725"/>
                </a:tc>
                <a:tc>
                  <a:txBody>
                    <a:bodyPr/>
                    <a:lstStyle/>
                    <a:p>
                      <a:pPr marL="0" marR="0" lvl="0" indent="0" algn="l" rtl="0">
                        <a:spcBef>
                          <a:spcPts val="0"/>
                        </a:spcBef>
                        <a:spcAft>
                          <a:spcPts val="0"/>
                        </a:spcAft>
                        <a:buNone/>
                      </a:pPr>
                      <a:r>
                        <a:rPr lang="en-US" sz="2000"/>
                        <a:t>Typical Skill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a:t>Very good in Social Studies and other courses that focus on informational texts and writing. Strong ELAR grades and test scores from last year. Seems eager to learn.</a:t>
                      </a:r>
                      <a:endParaRPr/>
                    </a:p>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dirty="0"/>
                        <a:t>Above 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55" name="Google Shape;1455;p15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116</a:t>
            </a:fld>
            <a:endParaRPr sz="1800">
              <a:solidFill>
                <a:srgbClr val="FFFFFF"/>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55"/>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4 </a:t>
            </a:r>
            <a:endParaRPr sz="2800" dirty="0"/>
          </a:p>
        </p:txBody>
      </p:sp>
      <p:graphicFrame>
        <p:nvGraphicFramePr>
          <p:cNvPr id="1462" name="Google Shape;1462;p155"/>
          <p:cNvGraphicFramePr/>
          <p:nvPr/>
        </p:nvGraphicFramePr>
        <p:xfrm>
          <a:off x="457200" y="1371599"/>
          <a:ext cx="8229575" cy="4227825"/>
        </p:xfrm>
        <a:graphic>
          <a:graphicData uri="http://schemas.openxmlformats.org/drawingml/2006/table">
            <a:tbl>
              <a:tblPr firstRow="1" bandRow="1">
                <a:noFill/>
                <a:tableStyleId>{52045216-18D2-4814-BB6A-587B3A373916}</a:tableStyleId>
              </a:tblPr>
              <a:tblGrid>
                <a:gridCol w="1437850">
                  <a:extLst>
                    <a:ext uri="{9D8B030D-6E8A-4147-A177-3AD203B41FA5}">
                      <a16:colId xmlns:a16="http://schemas.microsoft.com/office/drawing/2014/main" val="20000"/>
                    </a:ext>
                  </a:extLst>
                </a:gridCol>
                <a:gridCol w="1590250">
                  <a:extLst>
                    <a:ext uri="{9D8B030D-6E8A-4147-A177-3AD203B41FA5}">
                      <a16:colId xmlns:a16="http://schemas.microsoft.com/office/drawing/2014/main" val="20001"/>
                    </a:ext>
                  </a:extLst>
                </a:gridCol>
                <a:gridCol w="314407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83575">
                <a:tc>
                  <a:txBody>
                    <a:bodyPr/>
                    <a:lstStyle/>
                    <a:p>
                      <a:pPr marL="0" marR="0" lvl="0" indent="0" algn="l" rtl="0">
                        <a:spcBef>
                          <a:spcPts val="0"/>
                        </a:spcBef>
                        <a:spcAft>
                          <a:spcPts val="0"/>
                        </a:spcAft>
                        <a:buNone/>
                      </a:pPr>
                      <a:r>
                        <a:rPr lang="en-US" sz="2000"/>
                        <a:t>Student</a:t>
                      </a:r>
                      <a:endParaRPr/>
                    </a:p>
                  </a:txBody>
                  <a:tcPr marL="91450" marR="91450" marT="45725" marB="45725"/>
                </a:tc>
                <a:tc>
                  <a:txBody>
                    <a:bodyPr/>
                    <a:lstStyle/>
                    <a:p>
                      <a:pPr marL="0" marR="0" lvl="0" indent="0" algn="l" rtl="0">
                        <a:spcBef>
                          <a:spcPts val="0"/>
                        </a:spcBef>
                        <a:spcAft>
                          <a:spcPts val="0"/>
                        </a:spcAft>
                        <a:buNone/>
                      </a:pPr>
                      <a:r>
                        <a:rPr lang="en-US" sz="2000"/>
                        <a:t>ISP Level</a:t>
                      </a:r>
                      <a:endParaRPr/>
                    </a:p>
                  </a:txBody>
                  <a:tcPr marL="91450" marR="91450" marT="45725" marB="45725"/>
                </a:tc>
                <a:tc>
                  <a:txBody>
                    <a:bodyPr/>
                    <a:lstStyle/>
                    <a:p>
                      <a:pPr marL="0" marR="0" lvl="0" indent="0" algn="l" rtl="0">
                        <a:spcBef>
                          <a:spcPts val="0"/>
                        </a:spcBef>
                        <a:spcAft>
                          <a:spcPts val="0"/>
                        </a:spcAft>
                        <a:buNone/>
                      </a:pPr>
                      <a:r>
                        <a:rPr lang="en-US" sz="2000"/>
                        <a:t>Evidence</a:t>
                      </a:r>
                      <a:endParaRPr/>
                    </a:p>
                  </a:txBody>
                  <a:tcPr marL="91450" marR="91450" marT="45725" marB="45725"/>
                </a:tc>
                <a:tc>
                  <a:txBody>
                    <a:bodyPr/>
                    <a:lstStyle/>
                    <a:p>
                      <a:pPr marL="0" marR="0" lvl="0" indent="0" algn="l" rtl="0">
                        <a:spcBef>
                          <a:spcPts val="0"/>
                        </a:spcBef>
                        <a:spcAft>
                          <a:spcPts val="0"/>
                        </a:spcAft>
                        <a:buNone/>
                      </a:pPr>
                      <a:r>
                        <a:rPr lang="en-US" sz="2000"/>
                        <a:t>Targeted EOY Skill Level</a:t>
                      </a:r>
                      <a:endParaRPr/>
                    </a:p>
                  </a:txBody>
                  <a:tcPr marL="91450" marR="91450" marT="45725" marB="45725"/>
                </a:tc>
                <a:extLst>
                  <a:ext uri="{0D108BD9-81ED-4DB2-BD59-A6C34878D82A}">
                    <a16:rowId xmlns:a16="http://schemas.microsoft.com/office/drawing/2014/main" val="10000"/>
                  </a:ext>
                </a:extLst>
              </a:tr>
              <a:tr h="2827650">
                <a:tc>
                  <a:txBody>
                    <a:bodyPr/>
                    <a:lstStyle/>
                    <a:p>
                      <a:pPr marL="0" marR="0" lvl="0" indent="0" algn="l" rtl="0">
                        <a:spcBef>
                          <a:spcPts val="0"/>
                        </a:spcBef>
                        <a:spcAft>
                          <a:spcPts val="0"/>
                        </a:spcAft>
                        <a:buNone/>
                      </a:pPr>
                      <a:r>
                        <a:rPr lang="en-US" sz="2000"/>
                        <a:t>Felipe</a:t>
                      </a:r>
                      <a:endParaRPr/>
                    </a:p>
                  </a:txBody>
                  <a:tcPr marL="91450" marR="91450" marT="45725" marB="45725"/>
                </a:tc>
                <a:tc>
                  <a:txBody>
                    <a:bodyPr/>
                    <a:lstStyle/>
                    <a:p>
                      <a:pPr marL="0" marR="0" lvl="0" indent="0" algn="l" rtl="0">
                        <a:spcBef>
                          <a:spcPts val="0"/>
                        </a:spcBef>
                        <a:spcAft>
                          <a:spcPts val="0"/>
                        </a:spcAft>
                        <a:buNone/>
                      </a:pPr>
                      <a:r>
                        <a:rPr lang="en-US" sz="2000"/>
                        <a:t>Above Typical Skill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a:t>Picks up concepts quickly. Checks his work for accuracy. Self corrects, even if it slows him down a bit in order to improve his performance. Had spotty attendance last year, this year has improved. Asks for help and works well with others</a:t>
                      </a:r>
                      <a:endParaRPr/>
                    </a:p>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dirty="0"/>
                        <a:t>Above 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63" name="Google Shape;1463;p15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117</a:t>
            </a:fld>
            <a:endParaRPr sz="1800">
              <a:solidFill>
                <a:srgbClr val="FFFFFF"/>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156"/>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5 </a:t>
            </a:r>
            <a:endParaRPr sz="2800" dirty="0"/>
          </a:p>
        </p:txBody>
      </p:sp>
      <p:graphicFrame>
        <p:nvGraphicFramePr>
          <p:cNvPr id="1470" name="Google Shape;1470;p156"/>
          <p:cNvGraphicFramePr/>
          <p:nvPr/>
        </p:nvGraphicFramePr>
        <p:xfrm>
          <a:off x="457200" y="1371599"/>
          <a:ext cx="8229575" cy="4227825"/>
        </p:xfrm>
        <a:graphic>
          <a:graphicData uri="http://schemas.openxmlformats.org/drawingml/2006/table">
            <a:tbl>
              <a:tblPr firstRow="1" bandRow="1">
                <a:noFill/>
                <a:tableStyleId>{52045216-18D2-4814-BB6A-587B3A373916}</a:tableStyleId>
              </a:tblPr>
              <a:tblGrid>
                <a:gridCol w="1437850">
                  <a:extLst>
                    <a:ext uri="{9D8B030D-6E8A-4147-A177-3AD203B41FA5}">
                      <a16:colId xmlns:a16="http://schemas.microsoft.com/office/drawing/2014/main" val="20000"/>
                    </a:ext>
                  </a:extLst>
                </a:gridCol>
                <a:gridCol w="1590250">
                  <a:extLst>
                    <a:ext uri="{9D8B030D-6E8A-4147-A177-3AD203B41FA5}">
                      <a16:colId xmlns:a16="http://schemas.microsoft.com/office/drawing/2014/main" val="20001"/>
                    </a:ext>
                  </a:extLst>
                </a:gridCol>
                <a:gridCol w="314407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83575">
                <a:tc>
                  <a:txBody>
                    <a:bodyPr/>
                    <a:lstStyle/>
                    <a:p>
                      <a:pPr marL="0" marR="0" lvl="0" indent="0" algn="l" rtl="0">
                        <a:spcBef>
                          <a:spcPts val="0"/>
                        </a:spcBef>
                        <a:spcAft>
                          <a:spcPts val="0"/>
                        </a:spcAft>
                        <a:buNone/>
                      </a:pPr>
                      <a:r>
                        <a:rPr lang="en-US" sz="2000"/>
                        <a:t>Student</a:t>
                      </a:r>
                      <a:endParaRPr/>
                    </a:p>
                  </a:txBody>
                  <a:tcPr marL="91450" marR="91450" marT="45725" marB="45725"/>
                </a:tc>
                <a:tc>
                  <a:txBody>
                    <a:bodyPr/>
                    <a:lstStyle/>
                    <a:p>
                      <a:pPr marL="0" marR="0" lvl="0" indent="0" algn="l" rtl="0">
                        <a:spcBef>
                          <a:spcPts val="0"/>
                        </a:spcBef>
                        <a:spcAft>
                          <a:spcPts val="0"/>
                        </a:spcAft>
                        <a:buNone/>
                      </a:pPr>
                      <a:r>
                        <a:rPr lang="en-US" sz="2000"/>
                        <a:t>ISP Level</a:t>
                      </a:r>
                      <a:endParaRPr/>
                    </a:p>
                  </a:txBody>
                  <a:tcPr marL="91450" marR="91450" marT="45725" marB="45725"/>
                </a:tc>
                <a:tc>
                  <a:txBody>
                    <a:bodyPr/>
                    <a:lstStyle/>
                    <a:p>
                      <a:pPr marL="0" marR="0" lvl="0" indent="0" algn="l" rtl="0">
                        <a:spcBef>
                          <a:spcPts val="0"/>
                        </a:spcBef>
                        <a:spcAft>
                          <a:spcPts val="0"/>
                        </a:spcAft>
                        <a:buNone/>
                      </a:pPr>
                      <a:r>
                        <a:rPr lang="en-US" sz="2000"/>
                        <a:t>Evidence</a:t>
                      </a:r>
                      <a:endParaRPr/>
                    </a:p>
                  </a:txBody>
                  <a:tcPr marL="91450" marR="91450" marT="45725" marB="45725"/>
                </a:tc>
                <a:tc>
                  <a:txBody>
                    <a:bodyPr/>
                    <a:lstStyle/>
                    <a:p>
                      <a:pPr marL="0" marR="0" lvl="0" indent="0" algn="l" rtl="0">
                        <a:spcBef>
                          <a:spcPts val="0"/>
                        </a:spcBef>
                        <a:spcAft>
                          <a:spcPts val="0"/>
                        </a:spcAft>
                        <a:buNone/>
                      </a:pPr>
                      <a:r>
                        <a:rPr lang="en-US" sz="2000"/>
                        <a:t>Targeted EOY Skill Level</a:t>
                      </a:r>
                      <a:endParaRPr/>
                    </a:p>
                  </a:txBody>
                  <a:tcPr marL="91450" marR="91450" marT="45725" marB="45725"/>
                </a:tc>
                <a:extLst>
                  <a:ext uri="{0D108BD9-81ED-4DB2-BD59-A6C34878D82A}">
                    <a16:rowId xmlns:a16="http://schemas.microsoft.com/office/drawing/2014/main" val="10000"/>
                  </a:ext>
                </a:extLst>
              </a:tr>
              <a:tr h="2827650">
                <a:tc>
                  <a:txBody>
                    <a:bodyPr/>
                    <a:lstStyle/>
                    <a:p>
                      <a:pPr marL="0" marR="0" lvl="0" indent="0" algn="l" rtl="0">
                        <a:spcBef>
                          <a:spcPts val="0"/>
                        </a:spcBef>
                        <a:spcAft>
                          <a:spcPts val="0"/>
                        </a:spcAft>
                        <a:buNone/>
                      </a:pPr>
                      <a:r>
                        <a:rPr lang="en-US" sz="2000"/>
                        <a:t>Dayana</a:t>
                      </a:r>
                      <a:endParaRPr/>
                    </a:p>
                  </a:txBody>
                  <a:tcPr marL="91450" marR="91450" marT="45725" marB="45725"/>
                </a:tc>
                <a:tc>
                  <a:txBody>
                    <a:bodyPr/>
                    <a:lstStyle/>
                    <a:p>
                      <a:pPr marL="0" marR="0" lvl="0" indent="0" algn="l" rtl="0">
                        <a:spcBef>
                          <a:spcPts val="0"/>
                        </a:spcBef>
                        <a:spcAft>
                          <a:spcPts val="0"/>
                        </a:spcAft>
                        <a:buNone/>
                      </a:pPr>
                      <a:r>
                        <a:rPr lang="en-US" sz="2000"/>
                        <a:t>Well Below Typical Skill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a:t>Work at first showed weak ELAR skills, however work in other classes seems stronger. After she received her 504 and accommodations were put in place, she was able to work more independently, and able to draw more accurate conclusions.</a:t>
                      </a:r>
                      <a:endParaRPr/>
                    </a:p>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dirty="0"/>
                        <a:t>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71" name="Google Shape;1471;p15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118</a:t>
            </a:fld>
            <a:endParaRPr sz="1800">
              <a:solidFill>
                <a:srgbClr val="FFFFFF"/>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57"/>
          <p:cNvSpPr txBox="1">
            <a:spLocks noGrp="1"/>
          </p:cNvSpPr>
          <p:nvPr>
            <p:ph type="title"/>
          </p:nvPr>
        </p:nvSpPr>
        <p:spPr>
          <a:xfrm>
            <a:off x="628650" y="365125"/>
            <a:ext cx="7886700" cy="82757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6 </a:t>
            </a:r>
            <a:endParaRPr sz="2800" dirty="0"/>
          </a:p>
        </p:txBody>
      </p:sp>
      <p:graphicFrame>
        <p:nvGraphicFramePr>
          <p:cNvPr id="1478" name="Google Shape;1478;p157"/>
          <p:cNvGraphicFramePr/>
          <p:nvPr/>
        </p:nvGraphicFramePr>
        <p:xfrm>
          <a:off x="337931" y="1278835"/>
          <a:ext cx="8536700" cy="4755575"/>
        </p:xfrm>
        <a:graphic>
          <a:graphicData uri="http://schemas.openxmlformats.org/drawingml/2006/table">
            <a:tbl>
              <a:tblPr firstRow="1" bandRow="1">
                <a:noFill/>
                <a:tableStyleId>{52045216-18D2-4814-BB6A-587B3A373916}</a:tableStyleId>
              </a:tblPr>
              <a:tblGrid>
                <a:gridCol w="1491525">
                  <a:extLst>
                    <a:ext uri="{9D8B030D-6E8A-4147-A177-3AD203B41FA5}">
                      <a16:colId xmlns:a16="http://schemas.microsoft.com/office/drawing/2014/main" val="20000"/>
                    </a:ext>
                  </a:extLst>
                </a:gridCol>
                <a:gridCol w="1649600">
                  <a:extLst>
                    <a:ext uri="{9D8B030D-6E8A-4147-A177-3AD203B41FA5}">
                      <a16:colId xmlns:a16="http://schemas.microsoft.com/office/drawing/2014/main" val="20001"/>
                    </a:ext>
                  </a:extLst>
                </a:gridCol>
                <a:gridCol w="3261400">
                  <a:extLst>
                    <a:ext uri="{9D8B030D-6E8A-4147-A177-3AD203B41FA5}">
                      <a16:colId xmlns:a16="http://schemas.microsoft.com/office/drawing/2014/main" val="20002"/>
                    </a:ext>
                  </a:extLst>
                </a:gridCol>
                <a:gridCol w="2134175">
                  <a:extLst>
                    <a:ext uri="{9D8B030D-6E8A-4147-A177-3AD203B41FA5}">
                      <a16:colId xmlns:a16="http://schemas.microsoft.com/office/drawing/2014/main" val="20003"/>
                    </a:ext>
                  </a:extLst>
                </a:gridCol>
              </a:tblGrid>
              <a:tr h="701725">
                <a:tc>
                  <a:txBody>
                    <a:bodyPr/>
                    <a:lstStyle/>
                    <a:p>
                      <a:pPr marL="0" marR="0" lvl="0" indent="0" algn="l" rtl="0">
                        <a:spcBef>
                          <a:spcPts val="0"/>
                        </a:spcBef>
                        <a:spcAft>
                          <a:spcPts val="0"/>
                        </a:spcAft>
                        <a:buNone/>
                      </a:pPr>
                      <a:r>
                        <a:rPr lang="en-US" sz="2000"/>
                        <a:t>Student</a:t>
                      </a:r>
                      <a:endParaRPr/>
                    </a:p>
                  </a:txBody>
                  <a:tcPr marL="91450" marR="91450" marT="45725" marB="45725"/>
                </a:tc>
                <a:tc>
                  <a:txBody>
                    <a:bodyPr/>
                    <a:lstStyle/>
                    <a:p>
                      <a:pPr marL="0" marR="0" lvl="0" indent="0" algn="l" rtl="0">
                        <a:spcBef>
                          <a:spcPts val="0"/>
                        </a:spcBef>
                        <a:spcAft>
                          <a:spcPts val="0"/>
                        </a:spcAft>
                        <a:buNone/>
                      </a:pPr>
                      <a:r>
                        <a:rPr lang="en-US" sz="2000"/>
                        <a:t>ISP Level</a:t>
                      </a:r>
                      <a:endParaRPr/>
                    </a:p>
                  </a:txBody>
                  <a:tcPr marL="91450" marR="91450" marT="45725" marB="45725"/>
                </a:tc>
                <a:tc>
                  <a:txBody>
                    <a:bodyPr/>
                    <a:lstStyle/>
                    <a:p>
                      <a:pPr marL="0" marR="0" lvl="0" indent="0" algn="l" rtl="0">
                        <a:spcBef>
                          <a:spcPts val="0"/>
                        </a:spcBef>
                        <a:spcAft>
                          <a:spcPts val="0"/>
                        </a:spcAft>
                        <a:buNone/>
                      </a:pPr>
                      <a:r>
                        <a:rPr lang="en-US" sz="2000"/>
                        <a:t>Evidence</a:t>
                      </a:r>
                      <a:endParaRPr/>
                    </a:p>
                  </a:txBody>
                  <a:tcPr marL="91450" marR="91450" marT="45725" marB="45725"/>
                </a:tc>
                <a:tc>
                  <a:txBody>
                    <a:bodyPr/>
                    <a:lstStyle/>
                    <a:p>
                      <a:pPr marL="0" marR="0" lvl="0" indent="0" algn="l" rtl="0">
                        <a:spcBef>
                          <a:spcPts val="0"/>
                        </a:spcBef>
                        <a:spcAft>
                          <a:spcPts val="0"/>
                        </a:spcAft>
                        <a:buNone/>
                      </a:pPr>
                      <a:r>
                        <a:rPr lang="en-US" sz="2000"/>
                        <a:t>Targeted EOY Skill Level</a:t>
                      </a:r>
                      <a:endParaRPr/>
                    </a:p>
                  </a:txBody>
                  <a:tcPr marL="91450" marR="91450" marT="45725" marB="45725"/>
                </a:tc>
                <a:extLst>
                  <a:ext uri="{0D108BD9-81ED-4DB2-BD59-A6C34878D82A}">
                    <a16:rowId xmlns:a16="http://schemas.microsoft.com/office/drawing/2014/main" val="10000"/>
                  </a:ext>
                </a:extLst>
              </a:tr>
              <a:tr h="3903400">
                <a:tc>
                  <a:txBody>
                    <a:bodyPr/>
                    <a:lstStyle/>
                    <a:p>
                      <a:pPr marL="0" marR="0" lvl="0" indent="0" algn="l" rtl="0">
                        <a:spcBef>
                          <a:spcPts val="0"/>
                        </a:spcBef>
                        <a:spcAft>
                          <a:spcPts val="0"/>
                        </a:spcAft>
                        <a:buNone/>
                      </a:pPr>
                      <a:r>
                        <a:rPr lang="en-US" sz="2000"/>
                        <a:t>Violet</a:t>
                      </a:r>
                      <a:endParaRPr/>
                    </a:p>
                  </a:txBody>
                  <a:tcPr marL="91450" marR="91450" marT="45725" marB="45725"/>
                </a:tc>
                <a:tc>
                  <a:txBody>
                    <a:bodyPr/>
                    <a:lstStyle/>
                    <a:p>
                      <a:pPr marL="0" marR="0" lvl="0" indent="0" algn="l" rtl="0">
                        <a:spcBef>
                          <a:spcPts val="0"/>
                        </a:spcBef>
                        <a:spcAft>
                          <a:spcPts val="0"/>
                        </a:spcAft>
                        <a:buNone/>
                      </a:pPr>
                      <a:r>
                        <a:rPr lang="en-US" sz="2000"/>
                        <a:t>Below Typical Skill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Source Sans Pro"/>
                        <a:buNone/>
                      </a:pPr>
                      <a:r>
                        <a:rPr lang="en-US" sz="2000"/>
                        <a:t>Tends to need more support than others to cement her understanding of big concepts. Struggles with transferring what she learned in one assignment to the next, which is true in her other classes too. English is not her favorite subject, and that affects her motivation, her confidence and her time on task in class. </a:t>
                      </a:r>
                      <a:endParaRPr/>
                    </a:p>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dirty="0"/>
                        <a:t>Below Typical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479" name="Google Shape;1479;p15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119</a:t>
            </a:fld>
            <a:endParaRPr sz="18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4"/>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The </a:t>
            </a:r>
            <a:r>
              <a:rPr lang="en-US" sz="4800" dirty="0" err="1">
                <a:solidFill>
                  <a:srgbClr val="70659A"/>
                </a:solidFill>
              </a:rPr>
              <a:t>SLO</a:t>
            </a:r>
            <a:r>
              <a:rPr lang="en-US" sz="4800" dirty="0">
                <a:solidFill>
                  <a:srgbClr val="70659A"/>
                </a:solidFill>
              </a:rPr>
              <a:t> Perspective</a:t>
            </a:r>
            <a:endParaRPr dirty="0"/>
          </a:p>
        </p:txBody>
      </p:sp>
      <p:sp>
        <p:nvSpPr>
          <p:cNvPr id="246" name="Google Shape;246;p24"/>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2550"/>
              <a:buFont typeface="Noto Sans Symbols"/>
              <a:buNone/>
            </a:pPr>
            <a:r>
              <a:rPr lang="en-US" sz="3000" b="0" i="0" u="none" strike="noStrike" cap="none">
                <a:solidFill>
                  <a:schemeClr val="dk1"/>
                </a:solidFill>
                <a:latin typeface="Source Sans Pro"/>
                <a:ea typeface="Source Sans Pro"/>
                <a:cs typeface="Source Sans Pro"/>
                <a:sym typeface="Source Sans Pro"/>
              </a:rPr>
              <a:t>The goal of a teacher is to maximize the potential of every student in the classro</a:t>
            </a:r>
            <a:r>
              <a:rPr lang="en-US" sz="30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o</a:t>
            </a:r>
            <a:r>
              <a:rPr lang="en-US" sz="3000" b="0" i="0" u="none" strike="noStrike" cap="none">
                <a:solidFill>
                  <a:schemeClr val="dk1"/>
                </a:solidFill>
                <a:latin typeface="Source Sans Pro"/>
                <a:ea typeface="Source Sans Pro"/>
                <a:cs typeface="Source Sans Pro"/>
                <a:sym typeface="Source Sans Pro"/>
              </a:rPr>
              <a:t>m.</a:t>
            </a:r>
            <a:endParaRPr/>
          </a:p>
          <a:p>
            <a:pPr marL="140335" marR="0" lvl="0" indent="-140335" algn="l" rtl="0">
              <a:spcBef>
                <a:spcPts val="0"/>
              </a:spcBef>
              <a:spcAft>
                <a:spcPts val="0"/>
              </a:spcAft>
              <a:buClr>
                <a:schemeClr val="accent1"/>
              </a:buClr>
              <a:buSzPts val="2210"/>
              <a:buFont typeface="Noto Sans Symbols"/>
              <a:buNone/>
            </a:pPr>
            <a:endParaRPr/>
          </a:p>
          <a:p>
            <a:pPr marL="140335" marR="0" lvl="0" indent="-140335" algn="l" rtl="0">
              <a:spcBef>
                <a:spcPts val="0"/>
              </a:spcBef>
              <a:spcAft>
                <a:spcPts val="0"/>
              </a:spcAft>
              <a:buClr>
                <a:schemeClr val="accent1"/>
              </a:buClr>
              <a:buSzPts val="2210"/>
              <a:buFont typeface="Noto Sans Symbols"/>
              <a:buNone/>
            </a:pPr>
            <a:endParaRPr/>
          </a:p>
          <a:p>
            <a:pPr marL="140335" marR="0" lvl="0" indent="-140335" algn="l" rtl="0">
              <a:spcBef>
                <a:spcPts val="0"/>
              </a:spcBef>
              <a:spcAft>
                <a:spcPts val="0"/>
              </a:spcAft>
              <a:buClr>
                <a:schemeClr val="accent1"/>
              </a:buClr>
              <a:buSzPts val="2210"/>
              <a:buFont typeface="Noto Sans Symbols"/>
              <a:buNone/>
            </a:pPr>
            <a:endParaRPr/>
          </a:p>
          <a:p>
            <a:pPr marL="140335" marR="0" lvl="0" indent="-140335" algn="l" rtl="0">
              <a:spcBef>
                <a:spcPts val="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140335" lvl="0" indent="0" algn="l" rtl="0">
              <a:spcBef>
                <a:spcPts val="580"/>
              </a:spcBef>
              <a:spcAft>
                <a:spcPts val="0"/>
              </a:spcAft>
              <a:buSzPts val="2210"/>
              <a:buNone/>
            </a:pPr>
            <a:endParaRPr/>
          </a:p>
        </p:txBody>
      </p:sp>
      <p:sp>
        <p:nvSpPr>
          <p:cNvPr id="247" name="Google Shape;247;p24">
            <a:extLst>
              <a:ext uri="{C183D7F6-B498-43B3-948B-1728B52AA6E4}">
                <adec:decorative xmlns:adec="http://schemas.microsoft.com/office/drawing/2017/decorative" val="1"/>
              </a:ext>
            </a:extLst>
          </p:cNvPr>
          <p:cNvSpPr/>
          <p:nvPr/>
        </p:nvSpPr>
        <p:spPr>
          <a:xfrm>
            <a:off x="1003852" y="3721100"/>
            <a:ext cx="1451113" cy="1011457"/>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48" name="Google Shape;248;p24"/>
          <p:cNvSpPr txBox="1"/>
          <p:nvPr/>
        </p:nvSpPr>
        <p:spPr>
          <a:xfrm>
            <a:off x="2778561" y="3613442"/>
            <a:ext cx="5450100" cy="1339200"/>
          </a:xfrm>
          <a:prstGeom prst="rect">
            <a:avLst/>
          </a:prstGeom>
          <a:noFill/>
          <a:ln w="76200" cap="flat" cmpd="sng">
            <a:solidFill>
              <a:srgbClr val="5783C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Source Sans Pro"/>
                <a:ea typeface="Source Sans Pro"/>
                <a:cs typeface="Source Sans Pro"/>
                <a:sym typeface="Source Sans Pro"/>
              </a:rPr>
              <a:t>Student growth is the best indicator of whether teachers are reaching that goal.</a:t>
            </a:r>
            <a:endParaRPr/>
          </a:p>
        </p:txBody>
      </p:sp>
      <p:sp>
        <p:nvSpPr>
          <p:cNvPr id="249" name="Google Shape;249;p2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58"/>
          <p:cNvSpPr txBox="1">
            <a:spLocks noGrp="1"/>
          </p:cNvSpPr>
          <p:nvPr>
            <p:ph type="title"/>
          </p:nvPr>
        </p:nvSpPr>
        <p:spPr>
          <a:xfrm>
            <a:off x="285750" y="272359"/>
            <a:ext cx="7886700" cy="70830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b="0" dirty="0">
                <a:solidFill>
                  <a:srgbClr val="17365D"/>
                </a:solidFill>
              </a:rPr>
              <a:t>What are my expectations for these students? </a:t>
            </a:r>
            <a:r>
              <a:rPr lang="en-US" sz="2800" b="0" dirty="0"/>
              <a:t>– 7 </a:t>
            </a:r>
            <a:endParaRPr dirty="0"/>
          </a:p>
        </p:txBody>
      </p:sp>
      <p:graphicFrame>
        <p:nvGraphicFramePr>
          <p:cNvPr id="1486" name="Google Shape;1486;p158"/>
          <p:cNvGraphicFramePr/>
          <p:nvPr/>
        </p:nvGraphicFramePr>
        <p:xfrm>
          <a:off x="457200" y="1371599"/>
          <a:ext cx="8229600" cy="4552100"/>
        </p:xfrm>
        <a:graphic>
          <a:graphicData uri="http://schemas.openxmlformats.org/drawingml/2006/table">
            <a:tbl>
              <a:tblPr firstRow="1" bandRow="1">
                <a:noFill/>
                <a:tableStyleId>{52045216-18D2-4814-BB6A-587B3A373916}</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14975">
                <a:tc>
                  <a:txBody>
                    <a:bodyPr/>
                    <a:lstStyle/>
                    <a:p>
                      <a:pPr marL="0" marR="0" lvl="0" indent="0" algn="l" rtl="0">
                        <a:spcBef>
                          <a:spcPts val="0"/>
                        </a:spcBef>
                        <a:spcAft>
                          <a:spcPts val="0"/>
                        </a:spcAft>
                        <a:buNone/>
                      </a:pPr>
                      <a:r>
                        <a:rPr lang="en-US" sz="2000"/>
                        <a:t>Student</a:t>
                      </a:r>
                      <a:endParaRPr/>
                    </a:p>
                  </a:txBody>
                  <a:tcPr marL="91450" marR="91450" marT="45725" marB="45725" anchor="ctr"/>
                </a:tc>
                <a:tc>
                  <a:txBody>
                    <a:bodyPr/>
                    <a:lstStyle/>
                    <a:p>
                      <a:pPr marL="0" marR="0" lvl="0" indent="0" algn="l" rtl="0">
                        <a:spcBef>
                          <a:spcPts val="0"/>
                        </a:spcBef>
                        <a:spcAft>
                          <a:spcPts val="0"/>
                        </a:spcAft>
                        <a:buNone/>
                      </a:pPr>
                      <a:r>
                        <a:rPr lang="en-US" sz="2000"/>
                        <a:t>ISP Skill Level</a:t>
                      </a:r>
                      <a:endParaRPr/>
                    </a:p>
                  </a:txBody>
                  <a:tcPr marL="91450" marR="91450" marT="45725" marB="45725" anchor="ctr"/>
                </a:tc>
                <a:tc>
                  <a:txBody>
                    <a:bodyPr/>
                    <a:lstStyle/>
                    <a:p>
                      <a:pPr marL="0" marR="0" lvl="0" indent="0" algn="l" rtl="0">
                        <a:spcBef>
                          <a:spcPts val="0"/>
                        </a:spcBef>
                        <a:spcAft>
                          <a:spcPts val="0"/>
                        </a:spcAft>
                        <a:buNone/>
                      </a:pPr>
                      <a:r>
                        <a:rPr lang="en-US" sz="2000"/>
                        <a:t>Targeted EOY Skill Level</a:t>
                      </a:r>
                      <a:endParaRPr/>
                    </a:p>
                  </a:txBody>
                  <a:tcPr marL="91450" marR="91450" marT="45725" marB="45725" anchor="ctr"/>
                </a:tc>
                <a:extLst>
                  <a:ext uri="{0D108BD9-81ED-4DB2-BD59-A6C34878D82A}">
                    <a16:rowId xmlns:a16="http://schemas.microsoft.com/office/drawing/2014/main" val="10000"/>
                  </a:ext>
                </a:extLst>
              </a:tr>
              <a:tr h="853725">
                <a:tc>
                  <a:txBody>
                    <a:bodyPr/>
                    <a:lstStyle/>
                    <a:p>
                      <a:pPr marL="0" marR="0" lvl="0" indent="0" algn="l" rtl="0">
                        <a:spcBef>
                          <a:spcPts val="0"/>
                        </a:spcBef>
                        <a:spcAft>
                          <a:spcPts val="0"/>
                        </a:spcAft>
                        <a:buNone/>
                      </a:pPr>
                      <a:r>
                        <a:rPr lang="en-US" sz="2000"/>
                        <a:t>Maria</a:t>
                      </a:r>
                      <a:endParaRPr/>
                    </a:p>
                  </a:txBody>
                  <a:tcPr marL="91450" marR="91450" marT="45725" marB="45725" anchor="ctr"/>
                </a:tc>
                <a:tc>
                  <a:txBody>
                    <a:bodyPr/>
                    <a:lstStyle/>
                    <a:p>
                      <a:pPr marL="0" marR="0" lvl="0" indent="0" algn="l" rtl="0">
                        <a:spcBef>
                          <a:spcPts val="0"/>
                        </a:spcBef>
                        <a:spcAft>
                          <a:spcPts val="0"/>
                        </a:spcAft>
                        <a:buNone/>
                      </a:pPr>
                      <a:r>
                        <a:rPr lang="en-US" sz="2000"/>
                        <a:t>Well Above Typical Skill</a:t>
                      </a:r>
                      <a:endParaRPr/>
                    </a:p>
                  </a:txBody>
                  <a:tcPr marL="91450" marR="91450" marT="45725" marB="45725" anchor="ctr"/>
                </a:tc>
                <a:tc>
                  <a:txBody>
                    <a:bodyPr/>
                    <a:lstStyle/>
                    <a:p>
                      <a:pPr marL="0" marR="0" lvl="0" indent="0" algn="l" rtl="0">
                        <a:spcBef>
                          <a:spcPts val="0"/>
                        </a:spcBef>
                        <a:spcAft>
                          <a:spcPts val="0"/>
                        </a:spcAft>
                        <a:buNone/>
                      </a:pPr>
                      <a:r>
                        <a:rPr lang="en-US" sz="2000"/>
                        <a:t>Well Above Typical Skill</a:t>
                      </a:r>
                      <a:endParaRPr/>
                    </a:p>
                  </a:txBody>
                  <a:tcPr marL="91450" marR="91450" marT="45725" marB="45725" anchor="ctr"/>
                </a:tc>
                <a:extLst>
                  <a:ext uri="{0D108BD9-81ED-4DB2-BD59-A6C34878D82A}">
                    <a16:rowId xmlns:a16="http://schemas.microsoft.com/office/drawing/2014/main" val="10001"/>
                  </a:ext>
                </a:extLst>
              </a:tr>
              <a:tr h="695850">
                <a:tc>
                  <a:txBody>
                    <a:bodyPr/>
                    <a:lstStyle/>
                    <a:p>
                      <a:pPr marL="0" marR="0" lvl="0" indent="0" algn="l" rtl="0">
                        <a:spcBef>
                          <a:spcPts val="0"/>
                        </a:spcBef>
                        <a:spcAft>
                          <a:spcPts val="0"/>
                        </a:spcAft>
                        <a:buNone/>
                      </a:pPr>
                      <a:r>
                        <a:rPr lang="en-US" sz="2000"/>
                        <a:t>Kendrick</a:t>
                      </a:r>
                      <a:endParaRPr/>
                    </a:p>
                  </a:txBody>
                  <a:tcPr marL="91450" marR="91450" marT="45725" marB="45725" anchor="ctr"/>
                </a:tc>
                <a:tc>
                  <a:txBody>
                    <a:bodyPr/>
                    <a:lstStyle/>
                    <a:p>
                      <a:pPr marL="0" marR="0" lvl="0" indent="0" algn="l" rtl="0">
                        <a:spcBef>
                          <a:spcPts val="0"/>
                        </a:spcBef>
                        <a:spcAft>
                          <a:spcPts val="0"/>
                        </a:spcAft>
                        <a:buNone/>
                      </a:pPr>
                      <a:r>
                        <a:rPr lang="en-US" sz="2000"/>
                        <a:t>Typical Skill</a:t>
                      </a:r>
                      <a:endParaRPr/>
                    </a:p>
                  </a:txBody>
                  <a:tcPr marL="91450" marR="91450" marT="45725" marB="45725" anchor="ctr"/>
                </a:tc>
                <a:tc>
                  <a:txBody>
                    <a:bodyPr/>
                    <a:lstStyle/>
                    <a:p>
                      <a:pPr marL="0" marR="0" lvl="0" indent="0" algn="l" rtl="0">
                        <a:spcBef>
                          <a:spcPts val="0"/>
                        </a:spcBef>
                        <a:spcAft>
                          <a:spcPts val="0"/>
                        </a:spcAft>
                        <a:buNone/>
                      </a:pPr>
                      <a:r>
                        <a:rPr lang="en-US" sz="2000"/>
                        <a:t>Above Typical Skill</a:t>
                      </a:r>
                      <a:endParaRPr/>
                    </a:p>
                  </a:txBody>
                  <a:tcPr marL="91450" marR="91450" marT="45725" marB="45725" anchor="ctr"/>
                </a:tc>
                <a:extLst>
                  <a:ext uri="{0D108BD9-81ED-4DB2-BD59-A6C34878D82A}">
                    <a16:rowId xmlns:a16="http://schemas.microsoft.com/office/drawing/2014/main" val="10002"/>
                  </a:ext>
                </a:extLst>
              </a:tr>
              <a:tr h="695850">
                <a:tc>
                  <a:txBody>
                    <a:bodyPr/>
                    <a:lstStyle/>
                    <a:p>
                      <a:pPr marL="0" marR="0" lvl="0" indent="0" algn="l" rtl="0">
                        <a:spcBef>
                          <a:spcPts val="0"/>
                        </a:spcBef>
                        <a:spcAft>
                          <a:spcPts val="0"/>
                        </a:spcAft>
                        <a:buNone/>
                      </a:pPr>
                      <a:r>
                        <a:rPr lang="en-US" sz="2000"/>
                        <a:t>Felipe</a:t>
                      </a:r>
                      <a:endParaRPr/>
                    </a:p>
                  </a:txBody>
                  <a:tcPr marL="91450" marR="91450" marT="45725" marB="45725" anchor="ctr"/>
                </a:tc>
                <a:tc>
                  <a:txBody>
                    <a:bodyPr/>
                    <a:lstStyle/>
                    <a:p>
                      <a:pPr marL="0" marR="0" lvl="0" indent="0" algn="l" rtl="0">
                        <a:spcBef>
                          <a:spcPts val="0"/>
                        </a:spcBef>
                        <a:spcAft>
                          <a:spcPts val="0"/>
                        </a:spcAft>
                        <a:buNone/>
                      </a:pPr>
                      <a:r>
                        <a:rPr lang="en-US" sz="2000"/>
                        <a:t>Above Typical Skill</a:t>
                      </a:r>
                      <a:endParaRPr/>
                    </a:p>
                  </a:txBody>
                  <a:tcPr marL="91450" marR="91450" marT="45725" marB="45725" anchor="ctr"/>
                </a:tc>
                <a:tc>
                  <a:txBody>
                    <a:bodyPr/>
                    <a:lstStyle/>
                    <a:p>
                      <a:pPr marL="0" marR="0" lvl="0" indent="0" algn="l" rtl="0">
                        <a:spcBef>
                          <a:spcPts val="0"/>
                        </a:spcBef>
                        <a:spcAft>
                          <a:spcPts val="0"/>
                        </a:spcAft>
                        <a:buNone/>
                      </a:pPr>
                      <a:r>
                        <a:rPr lang="en-US" sz="2000"/>
                        <a:t>Above Typical Skill</a:t>
                      </a:r>
                      <a:endParaRPr/>
                    </a:p>
                  </a:txBody>
                  <a:tcPr marL="91450" marR="91450" marT="45725" marB="45725" anchor="ctr"/>
                </a:tc>
                <a:extLst>
                  <a:ext uri="{0D108BD9-81ED-4DB2-BD59-A6C34878D82A}">
                    <a16:rowId xmlns:a16="http://schemas.microsoft.com/office/drawing/2014/main" val="10003"/>
                  </a:ext>
                </a:extLst>
              </a:tr>
              <a:tr h="695850">
                <a:tc>
                  <a:txBody>
                    <a:bodyPr/>
                    <a:lstStyle/>
                    <a:p>
                      <a:pPr marL="0" marR="0" lvl="0" indent="0" algn="l" rtl="0">
                        <a:spcBef>
                          <a:spcPts val="0"/>
                        </a:spcBef>
                        <a:spcAft>
                          <a:spcPts val="0"/>
                        </a:spcAft>
                        <a:buNone/>
                      </a:pPr>
                      <a:r>
                        <a:rPr lang="en-US" sz="2000"/>
                        <a:t>Dayana</a:t>
                      </a:r>
                      <a:endParaRPr/>
                    </a:p>
                  </a:txBody>
                  <a:tcPr marL="91450" marR="91450" marT="45725" marB="45725" anchor="ctr"/>
                </a:tc>
                <a:tc>
                  <a:txBody>
                    <a:bodyPr/>
                    <a:lstStyle/>
                    <a:p>
                      <a:pPr marL="0" marR="0" lvl="0" indent="0" algn="l" rtl="0">
                        <a:spcBef>
                          <a:spcPts val="0"/>
                        </a:spcBef>
                        <a:spcAft>
                          <a:spcPts val="0"/>
                        </a:spcAft>
                        <a:buNone/>
                      </a:pPr>
                      <a:r>
                        <a:rPr lang="en-US" sz="2000"/>
                        <a:t>Well Below Typical Skill</a:t>
                      </a:r>
                      <a:endParaRPr/>
                    </a:p>
                  </a:txBody>
                  <a:tcPr marL="91450" marR="91450" marT="45725" marB="45725" anchor="ctr"/>
                </a:tc>
                <a:tc>
                  <a:txBody>
                    <a:bodyPr/>
                    <a:lstStyle/>
                    <a:p>
                      <a:pPr marL="0" marR="0" lvl="0" indent="0" algn="l" rtl="0">
                        <a:spcBef>
                          <a:spcPts val="0"/>
                        </a:spcBef>
                        <a:spcAft>
                          <a:spcPts val="0"/>
                        </a:spcAft>
                        <a:buNone/>
                      </a:pPr>
                      <a:r>
                        <a:rPr lang="en-US" sz="2000"/>
                        <a:t>Typical Skill</a:t>
                      </a:r>
                      <a:endParaRPr/>
                    </a:p>
                  </a:txBody>
                  <a:tcPr marL="91450" marR="91450" marT="45725" marB="45725" anchor="ctr"/>
                </a:tc>
                <a:extLst>
                  <a:ext uri="{0D108BD9-81ED-4DB2-BD59-A6C34878D82A}">
                    <a16:rowId xmlns:a16="http://schemas.microsoft.com/office/drawing/2014/main" val="10004"/>
                  </a:ext>
                </a:extLst>
              </a:tr>
              <a:tr h="695850">
                <a:tc>
                  <a:txBody>
                    <a:bodyPr/>
                    <a:lstStyle/>
                    <a:p>
                      <a:pPr marL="0" marR="0" lvl="0" indent="0" algn="l" rtl="0">
                        <a:spcBef>
                          <a:spcPts val="0"/>
                        </a:spcBef>
                        <a:spcAft>
                          <a:spcPts val="0"/>
                        </a:spcAft>
                        <a:buNone/>
                      </a:pPr>
                      <a:r>
                        <a:rPr lang="en-US" sz="2000"/>
                        <a:t>Violet</a:t>
                      </a:r>
                      <a:endParaRPr/>
                    </a:p>
                  </a:txBody>
                  <a:tcPr marL="91450" marR="91450" marT="45725" marB="45725" anchor="ctr"/>
                </a:tc>
                <a:tc>
                  <a:txBody>
                    <a:bodyPr/>
                    <a:lstStyle/>
                    <a:p>
                      <a:pPr marL="0" marR="0" lvl="0" indent="0" algn="l" rtl="0">
                        <a:spcBef>
                          <a:spcPts val="0"/>
                        </a:spcBef>
                        <a:spcAft>
                          <a:spcPts val="0"/>
                        </a:spcAft>
                        <a:buNone/>
                      </a:pPr>
                      <a:r>
                        <a:rPr lang="en-US" sz="2000"/>
                        <a:t>Below Typical Skill</a:t>
                      </a:r>
                      <a:endParaRPr/>
                    </a:p>
                  </a:txBody>
                  <a:tcPr marL="91450" marR="91450" marT="45725" marB="45725" anchor="ctr"/>
                </a:tc>
                <a:tc>
                  <a:txBody>
                    <a:bodyPr/>
                    <a:lstStyle/>
                    <a:p>
                      <a:pPr marL="0" marR="0" lvl="0" indent="0" algn="l" rtl="0">
                        <a:spcBef>
                          <a:spcPts val="0"/>
                        </a:spcBef>
                        <a:spcAft>
                          <a:spcPts val="0"/>
                        </a:spcAft>
                        <a:buNone/>
                      </a:pPr>
                      <a:r>
                        <a:rPr lang="en-US" sz="2000" dirty="0"/>
                        <a:t>Below Typical Skill</a:t>
                      </a:r>
                      <a:endParaRPr dirty="0"/>
                    </a:p>
                  </a:txBody>
                  <a:tcPr marL="91450" marR="91450" marT="45725" marB="45725" anchor="ctr"/>
                </a:tc>
                <a:extLst>
                  <a:ext uri="{0D108BD9-81ED-4DB2-BD59-A6C34878D82A}">
                    <a16:rowId xmlns:a16="http://schemas.microsoft.com/office/drawing/2014/main" val="10005"/>
                  </a:ext>
                </a:extLst>
              </a:tr>
            </a:tbl>
          </a:graphicData>
        </a:graphic>
      </p:graphicFrame>
      <p:sp>
        <p:nvSpPr>
          <p:cNvPr id="1487" name="Google Shape;1487;p15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120</a:t>
            </a:fld>
            <a:endParaRPr sz="1800">
              <a:solidFill>
                <a:srgbClr val="FFFFFF"/>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59"/>
          <p:cNvSpPr txBox="1">
            <a:spLocks noGrp="1"/>
          </p:cNvSpPr>
          <p:nvPr>
            <p:ph type="title"/>
          </p:nvPr>
        </p:nvSpPr>
        <p:spPr>
          <a:xfrm>
            <a:off x="628650" y="365125"/>
            <a:ext cx="7886700" cy="70830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solidFill>
                  <a:srgbClr val="17365D"/>
                </a:solidFill>
              </a:rPr>
              <a:t>ISP Skill Level vs. TSP Skill Level</a:t>
            </a:r>
            <a:endParaRPr dirty="0"/>
          </a:p>
        </p:txBody>
      </p:sp>
      <p:sp>
        <p:nvSpPr>
          <p:cNvPr id="1494" name="Google Shape;1494;p159">
            <a:extLst>
              <a:ext uri="{C183D7F6-B498-43B3-948B-1728B52AA6E4}">
                <adec:decorative xmlns:adec="http://schemas.microsoft.com/office/drawing/2017/decorative" val="1"/>
              </a:ext>
            </a:extLst>
          </p:cNvPr>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1800" b="0" i="0" u="none" strike="noStrike">
                <a:solidFill>
                  <a:srgbClr val="000000"/>
                </a:solidFill>
                <a:latin typeface="Source Sans Pro"/>
                <a:ea typeface="Source Sans Pro"/>
                <a:cs typeface="Source Sans Pro"/>
                <a:sym typeface="Source Sans Pro"/>
              </a:rPr>
              <a:t> </a:t>
            </a:r>
            <a:endParaRPr sz="1800" b="0" i="0" u="none" strike="noStrike">
              <a:latin typeface="Arial"/>
              <a:ea typeface="Arial"/>
              <a:cs typeface="Arial"/>
              <a:sym typeface="Arial"/>
            </a:endParaRPr>
          </a:p>
          <a:p>
            <a:pPr marL="173736" marR="210312" lvl="0" indent="9143" algn="ctr" rtl="0">
              <a:lnSpc>
                <a:spcPct val="95000"/>
              </a:lnSpc>
              <a:spcBef>
                <a:spcPts val="0"/>
              </a:spcBef>
              <a:spcAft>
                <a:spcPts val="0"/>
              </a:spcAft>
              <a:buNone/>
            </a:pPr>
            <a:r>
              <a:rPr lang="en-US" sz="1800" b="0" i="0" u="none" strike="noStrike">
                <a:solidFill>
                  <a:srgbClr val="000000"/>
                </a:solidFill>
                <a:latin typeface="Source Sans Pro"/>
                <a:ea typeface="Source Sans Pro"/>
                <a:cs typeface="Source Sans Pro"/>
                <a:sym typeface="Source Sans Pro"/>
              </a:rPr>
              <a:t>Below typical skill</a:t>
            </a:r>
            <a:endParaRPr sz="1800" b="0" i="0" u="none" strike="noStrike">
              <a:latin typeface="Arial"/>
              <a:ea typeface="Arial"/>
              <a:cs typeface="Arial"/>
              <a:sym typeface="Arial"/>
            </a:endParaRPr>
          </a:p>
          <a:p>
            <a:pPr marL="0" marR="0" lvl="0" indent="0" algn="l" rtl="0">
              <a:lnSpc>
                <a:spcPct val="107000"/>
              </a:lnSpc>
              <a:spcBef>
                <a:spcPts val="15"/>
              </a:spcBef>
              <a:spcAft>
                <a:spcPts val="0"/>
              </a:spcAft>
              <a:buNone/>
            </a:pPr>
            <a:r>
              <a:rPr lang="en-US" sz="1800" b="0" i="0" u="none" strike="noStrike">
                <a:solidFill>
                  <a:srgbClr val="000000"/>
                </a:solidFill>
                <a:latin typeface="Source Sans Pro"/>
                <a:ea typeface="Source Sans Pro"/>
                <a:cs typeface="Source Sans Pro"/>
                <a:sym typeface="Source Sans Pro"/>
              </a:rPr>
              <a:t> </a:t>
            </a:r>
            <a:endParaRPr sz="1800" b="0" i="0" u="none" strike="noStrike">
              <a:latin typeface="Arial"/>
              <a:ea typeface="Arial"/>
              <a:cs typeface="Arial"/>
              <a:sym typeface="Arial"/>
            </a:endParaRPr>
          </a:p>
          <a:p>
            <a:pPr marL="255985" lvl="0" indent="-255985" algn="l" rtl="0">
              <a:spcBef>
                <a:spcPts val="540"/>
              </a:spcBef>
              <a:spcAft>
                <a:spcPts val="0"/>
              </a:spcAft>
              <a:buNone/>
            </a:pPr>
            <a:endParaRPr/>
          </a:p>
        </p:txBody>
      </p:sp>
      <p:graphicFrame>
        <p:nvGraphicFramePr>
          <p:cNvPr id="1495" name="Google Shape;1495;p159"/>
          <p:cNvGraphicFramePr/>
          <p:nvPr/>
        </p:nvGraphicFramePr>
        <p:xfrm>
          <a:off x="357808" y="1396999"/>
          <a:ext cx="8229600" cy="4527125"/>
        </p:xfrm>
        <a:graphic>
          <a:graphicData uri="http://schemas.openxmlformats.org/drawingml/2006/table">
            <a:tbl>
              <a:tblPr firstRow="1" bandRow="1">
                <a:noFill/>
                <a:tableStyleId>{52045216-18D2-4814-BB6A-587B3A373916}</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36600">
                <a:tc>
                  <a:txBody>
                    <a:bodyPr/>
                    <a:lstStyle/>
                    <a:p>
                      <a:pPr marL="0" marR="0" lvl="0" indent="0" algn="l" rtl="0">
                        <a:spcBef>
                          <a:spcPts val="0"/>
                        </a:spcBef>
                        <a:spcAft>
                          <a:spcPts val="0"/>
                        </a:spcAft>
                        <a:buNone/>
                      </a:pPr>
                      <a:r>
                        <a:rPr lang="en-US" sz="2000"/>
                        <a:t>ISP Below Typical Skill</a:t>
                      </a:r>
                      <a:endParaRPr/>
                    </a:p>
                  </a:txBody>
                  <a:tcPr marL="91450" marR="91450" marT="45725" marB="45725"/>
                </a:tc>
                <a:tc>
                  <a:txBody>
                    <a:bodyPr/>
                    <a:lstStyle/>
                    <a:p>
                      <a:pPr marL="0" marR="0" lvl="0" indent="0" algn="l" rtl="0">
                        <a:spcBef>
                          <a:spcPts val="0"/>
                        </a:spcBef>
                        <a:spcAft>
                          <a:spcPts val="0"/>
                        </a:spcAft>
                        <a:buNone/>
                      </a:pPr>
                      <a:r>
                        <a:rPr lang="en-US" sz="2000"/>
                        <a:t>TSP Below Typical Skill</a:t>
                      </a:r>
                      <a:endParaRPr/>
                    </a:p>
                  </a:txBody>
                  <a:tcPr marL="91450" marR="91450" marT="45725" marB="45725"/>
                </a:tc>
                <a:extLst>
                  <a:ext uri="{0D108BD9-81ED-4DB2-BD59-A6C34878D82A}">
                    <a16:rowId xmlns:a16="http://schemas.microsoft.com/office/drawing/2014/main" val="10000"/>
                  </a:ext>
                </a:extLst>
              </a:tr>
              <a:tr h="3790525">
                <a:tc>
                  <a:txBody>
                    <a:bodyPr/>
                    <a:lstStyle/>
                    <a:p>
                      <a:pPr marL="0" marR="0" lvl="0" indent="0" algn="l" rtl="0">
                        <a:lnSpc>
                          <a:spcPct val="100000"/>
                        </a:lnSpc>
                        <a:spcBef>
                          <a:spcPts val="0"/>
                        </a:spcBef>
                        <a:spcAft>
                          <a:spcPts val="0"/>
                        </a:spcAft>
                        <a:buClr>
                          <a:srgbClr val="000000"/>
                        </a:buClr>
                        <a:buSzPts val="2400"/>
                        <a:buFont typeface="Source Sans Pro"/>
                        <a:buNone/>
                      </a:pPr>
                      <a:r>
                        <a:rPr lang="en-US" sz="2400" b="0" i="0" u="none" strike="noStrike">
                          <a:solidFill>
                            <a:srgbClr val="000000"/>
                          </a:solidFill>
                          <a:latin typeface="Source Sans Pro"/>
                          <a:ea typeface="Source Sans Pro"/>
                          <a:cs typeface="Source Sans Pro"/>
                          <a:sym typeface="Source Sans Pro"/>
                        </a:rPr>
                        <a:t>Students can comprehend informational texts but struggle to summarize the most significant information.</a:t>
                      </a:r>
                      <a:endParaRPr sz="2400" b="0" i="0" u="none" strike="noStrike">
                        <a:latin typeface="Arial"/>
                        <a:ea typeface="Arial"/>
                        <a:cs typeface="Arial"/>
                        <a:sym typeface="Arial"/>
                      </a:endParaRPr>
                    </a:p>
                    <a:p>
                      <a:pPr marL="0" marR="0" lvl="0" indent="0" algn="l" rtl="0">
                        <a:spcBef>
                          <a:spcPts val="0"/>
                        </a:spcBef>
                        <a:spcAft>
                          <a:spcPts val="0"/>
                        </a:spcAft>
                        <a:buNone/>
                      </a:pPr>
                      <a:endParaRPr sz="2400"/>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Source Sans Pro"/>
                        <a:buNone/>
                      </a:pPr>
                      <a:r>
                        <a:rPr lang="en-US" sz="2400" dirty="0"/>
                        <a:t>Students can draw accurate conclusions most of the time from grade-level informational texts and attempt to support conclusions with textual evidence, but the evidence isn’t always appropriate.</a:t>
                      </a:r>
                      <a:endParaRPr sz="2400" dirty="0">
                        <a:latin typeface="Calibri"/>
                        <a:ea typeface="Calibri"/>
                        <a:cs typeface="Calibri"/>
                        <a:sym typeface="Calibri"/>
                      </a:endParaRPr>
                    </a:p>
                    <a:p>
                      <a:pPr marL="0" marR="0" lvl="0" indent="0" algn="l" rtl="0">
                        <a:spcBef>
                          <a:spcPts val="0"/>
                        </a:spcBef>
                        <a:spcAft>
                          <a:spcPts val="0"/>
                        </a:spcAft>
                        <a:buNone/>
                      </a:pPr>
                      <a:endParaRPr sz="2400" dirty="0"/>
                    </a:p>
                  </a:txBody>
                  <a:tcPr marL="91450" marR="91450" marT="45725" marB="45725"/>
                </a:tc>
                <a:extLst>
                  <a:ext uri="{0D108BD9-81ED-4DB2-BD59-A6C34878D82A}">
                    <a16:rowId xmlns:a16="http://schemas.microsoft.com/office/drawing/2014/main" val="10001"/>
                  </a:ext>
                </a:extLst>
              </a:tr>
            </a:tbl>
          </a:graphicData>
        </a:graphic>
      </p:graphicFrame>
      <p:sp>
        <p:nvSpPr>
          <p:cNvPr id="1496" name="Google Shape;1496;p15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121</a:t>
            </a:fld>
            <a:endParaRPr sz="1800">
              <a:solidFill>
                <a:srgbClr val="FFFFFF"/>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60"/>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5 </a:t>
            </a:r>
            <a:endParaRPr dirty="0"/>
          </a:p>
        </p:txBody>
      </p:sp>
      <p:sp>
        <p:nvSpPr>
          <p:cNvPr id="1503" name="Google Shape;1503;p160"/>
          <p:cNvSpPr txBox="1">
            <a:spLocks noGrp="1"/>
          </p:cNvSpPr>
          <p:nvPr>
            <p:ph type="body" idx="1"/>
          </p:nvPr>
        </p:nvSpPr>
        <p:spPr>
          <a:xfrm>
            <a:off x="807150" y="2309325"/>
            <a:ext cx="7772400" cy="2485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88265" lvl="0" indent="0" algn="ctr" rtl="0">
              <a:lnSpc>
                <a:spcPct val="115000"/>
              </a:lnSpc>
              <a:spcBef>
                <a:spcPts val="0"/>
              </a:spcBef>
              <a:spcAft>
                <a:spcPts val="0"/>
              </a:spcAft>
              <a:buSzPts val="2210"/>
              <a:buNone/>
            </a:pPr>
            <a:endParaRPr/>
          </a:p>
          <a:p>
            <a:pPr marL="88265" lvl="0" indent="0" algn="ctr" rtl="0">
              <a:lnSpc>
                <a:spcPct val="115000"/>
              </a:lnSpc>
              <a:spcBef>
                <a:spcPts val="0"/>
              </a:spcBef>
              <a:spcAft>
                <a:spcPts val="0"/>
              </a:spcAft>
              <a:buSzPts val="2210"/>
              <a:buNone/>
            </a:pPr>
            <a:r>
              <a:rPr lang="en-US"/>
              <a:t>What are your key takeaways from this section on writing a quality Targeted Skill Profile and setting specific, data-based growth goals for each student?</a:t>
            </a:r>
            <a:endParaRPr/>
          </a:p>
          <a:p>
            <a:pPr marL="88265" lvl="0" indent="0" algn="ctr" rtl="0">
              <a:lnSpc>
                <a:spcPct val="115000"/>
              </a:lnSpc>
              <a:spcBef>
                <a:spcPts val="0"/>
              </a:spcBef>
              <a:spcAft>
                <a:spcPts val="0"/>
              </a:spcAft>
              <a:buSzPts val="2210"/>
              <a:buNone/>
            </a:pPr>
            <a:endParaRPr/>
          </a:p>
          <a:p>
            <a:pPr marL="88265" lvl="0" indent="0" algn="ctr" rtl="0">
              <a:lnSpc>
                <a:spcPct val="115000"/>
              </a:lnSpc>
              <a:spcBef>
                <a:spcPts val="0"/>
              </a:spcBef>
              <a:spcAft>
                <a:spcPts val="0"/>
              </a:spcAft>
              <a:buSzPts val="2210"/>
              <a:buNone/>
            </a:pPr>
            <a:endParaRPr/>
          </a:p>
          <a:p>
            <a:pPr marL="274320" lvl="0" indent="-133985" algn="l" rtl="0">
              <a:spcBef>
                <a:spcPts val="0"/>
              </a:spcBef>
              <a:spcAft>
                <a:spcPts val="0"/>
              </a:spcAft>
              <a:buSzPts val="2210"/>
              <a:buNone/>
            </a:pPr>
            <a:endParaRPr/>
          </a:p>
        </p:txBody>
      </p:sp>
      <p:pic>
        <p:nvPicPr>
          <p:cNvPr id="1504" name="Google Shape;1504;p16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57937" y="284610"/>
            <a:ext cx="783325" cy="1032440"/>
          </a:xfrm>
          <a:prstGeom prst="rect">
            <a:avLst/>
          </a:prstGeom>
          <a:noFill/>
          <a:ln>
            <a:noFill/>
          </a:ln>
        </p:spPr>
      </p:pic>
      <p:sp>
        <p:nvSpPr>
          <p:cNvPr id="1505" name="Google Shape;1505;p16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122</a:t>
            </a:fld>
            <a:endParaRPr sz="1800">
              <a:solidFill>
                <a:srgbClr val="FFFFFF"/>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63"/>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The </a:t>
            </a:r>
            <a:r>
              <a:rPr lang="en-US" dirty="0" err="1"/>
              <a:t>SLO</a:t>
            </a:r>
            <a:r>
              <a:rPr lang="en-US" dirty="0"/>
              <a:t> Form</a:t>
            </a:r>
            <a:endParaRPr dirty="0"/>
          </a:p>
        </p:txBody>
      </p:sp>
      <p:sp>
        <p:nvSpPr>
          <p:cNvPr id="1528" name="Google Shape;1528;p163"/>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9"/>
                  </a:ext>
                </a:extLst>
              </a:rPr>
              <a:t>Step </a:t>
            </a:r>
            <a:r>
              <a:rPr lang="en-US" b="1">
                <a:solidFill>
                  <a:schemeClr val="dk1"/>
                </a:solidFill>
              </a:rPr>
              <a:t>4: Differentiation, Progress Monitoring, Colleague Collaboration</a:t>
            </a:r>
            <a:r>
              <a:rPr lang="en-US">
                <a:solidFill>
                  <a:schemeClr val="dk1"/>
                </a:solidFill>
              </a:rPr>
              <a:t>  </a:t>
            </a:r>
            <a:endParaRPr>
              <a:solidFill>
                <a:schemeClr val="dk1"/>
              </a:solidFill>
            </a:endParaRPr>
          </a:p>
        </p:txBody>
      </p:sp>
      <p:sp>
        <p:nvSpPr>
          <p:cNvPr id="1529" name="Google Shape;1529;p163">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123</a:t>
            </a:fld>
            <a:endParaRPr sz="1800">
              <a:solidFill>
                <a:srgbClr val="FFFFFF"/>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164"/>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dirty="0" err="1">
                <a:solidFill>
                  <a:srgbClr val="70659A"/>
                </a:solidFill>
              </a:rPr>
              <a:t>SLO</a:t>
            </a:r>
            <a:r>
              <a:rPr lang="en-US" dirty="0">
                <a:solidFill>
                  <a:srgbClr val="70659A"/>
                </a:solidFill>
              </a:rPr>
              <a:t> Form: Step 4</a:t>
            </a:r>
            <a:endParaRPr dirty="0"/>
          </a:p>
        </p:txBody>
      </p:sp>
      <p:sp>
        <p:nvSpPr>
          <p:cNvPr id="1536" name="Google Shape;1536;p164"/>
          <p:cNvSpPr txBox="1">
            <a:spLocks noGrp="1"/>
          </p:cNvSpPr>
          <p:nvPr>
            <p:ph type="body" idx="1"/>
          </p:nvPr>
        </p:nvSpPr>
        <p:spPr>
          <a:xfrm>
            <a:off x="914400" y="1212574"/>
            <a:ext cx="7772400" cy="1775791"/>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t>Differentiation</a:t>
            </a:r>
            <a:endParaRPr/>
          </a:p>
          <a:p>
            <a:pPr marL="457200" marR="0" lvl="0" indent="-368935" algn="l" rtl="0">
              <a:spcBef>
                <a:spcPts val="0"/>
              </a:spcBef>
              <a:spcAft>
                <a:spcPts val="0"/>
              </a:spcAft>
              <a:buSzPts val="2210"/>
              <a:buChar char="●"/>
            </a:pPr>
            <a:r>
              <a:rPr lang="en-US"/>
              <a:t>Progress Monitoring</a:t>
            </a:r>
            <a:endParaRPr/>
          </a:p>
          <a:p>
            <a:pPr marL="457200" marR="0" lvl="0" indent="-368935" algn="l" rtl="0">
              <a:spcBef>
                <a:spcPts val="0"/>
              </a:spcBef>
              <a:spcAft>
                <a:spcPts val="0"/>
              </a:spcAft>
              <a:buSzPts val="2210"/>
              <a:buChar char="●"/>
            </a:pPr>
            <a:r>
              <a:rPr lang="en-US"/>
              <a:t>Colleague Collaboration </a:t>
            </a:r>
            <a:endParaRPr/>
          </a:p>
        </p:txBody>
      </p:sp>
      <p:pic>
        <p:nvPicPr>
          <p:cNvPr id="1537" name="Google Shape;1537;p164" descr="Step 4: How will I guide these students toward growth? (for use in discussion)&#10;&#10;Be prepared to discuss answers to the following questions with your appraiser. &#10;&#10;a. How will you differentiate instructions for those students who are in the highest performing group as well as those who are in the lowest performing group? How will you guide all students towards reaching their targeted growth goals? &#10;&#10;b. What strategies will you use to monitor progress? How will you document your body of evidence for each student.&#10;&#10;c. Describe your plan for conferencing with your colleagues about student progress. Who will be members of your team and how often will you meet? Who will be members of your team and how often will you meet? How will you share notes, best practices, feedback, etc.?"/>
          <p:cNvPicPr preferRelativeResize="0"/>
          <p:nvPr/>
        </p:nvPicPr>
        <p:blipFill rotWithShape="1">
          <a:blip r:embed="rId3">
            <a:alphaModFix/>
          </a:blip>
          <a:srcRect/>
          <a:stretch/>
        </p:blipFill>
        <p:spPr>
          <a:xfrm>
            <a:off x="457200" y="2883560"/>
            <a:ext cx="8359864" cy="2621507"/>
          </a:xfrm>
          <a:prstGeom prst="rect">
            <a:avLst/>
          </a:prstGeom>
          <a:noFill/>
          <a:ln>
            <a:noFill/>
          </a:ln>
        </p:spPr>
      </p:pic>
      <p:sp>
        <p:nvSpPr>
          <p:cNvPr id="1538" name="Google Shape;1538;p16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124</a:t>
            </a:fld>
            <a:endParaRPr sz="1800">
              <a:solidFill>
                <a:srgbClr val="FFFFFF"/>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16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Differentiation</a:t>
            </a:r>
            <a:endParaRPr dirty="0"/>
          </a:p>
        </p:txBody>
      </p:sp>
      <p:sp>
        <p:nvSpPr>
          <p:cNvPr id="1545" name="Google Shape;1545;p165"/>
          <p:cNvSpPr txBox="1">
            <a:spLocks noGrp="1"/>
          </p:cNvSpPr>
          <p:nvPr>
            <p:ph type="body" idx="1"/>
          </p:nvPr>
        </p:nvSpPr>
        <p:spPr>
          <a:xfrm>
            <a:off x="152400" y="1168138"/>
            <a:ext cx="8813800" cy="4927862"/>
          </a:xfrm>
          <a:prstGeom prst="rect">
            <a:avLst/>
          </a:prstGeom>
          <a:noFill/>
          <a:ln>
            <a:noFill/>
          </a:ln>
        </p:spPr>
        <p:txBody>
          <a:bodyPr spcFirstLastPara="1" wrap="square" lIns="91425" tIns="45700" rIns="91425" bIns="45700" anchor="t" anchorCtr="0">
            <a:noAutofit/>
          </a:bodyPr>
          <a:lstStyle/>
          <a:p>
            <a:pPr marL="457200" marR="394970" lvl="0" indent="-368300" algn="l" rtl="0">
              <a:lnSpc>
                <a:spcPct val="97000"/>
              </a:lnSpc>
              <a:spcBef>
                <a:spcPts val="0"/>
              </a:spcBef>
              <a:spcAft>
                <a:spcPts val="0"/>
              </a:spcAft>
              <a:buSzPts val="2200"/>
              <a:buFont typeface="Source Sans Pro"/>
              <a:buAutoNum type="alphaLcPeriod"/>
            </a:pPr>
            <a:r>
              <a:rPr lang="en-US" sz="2200" i="1">
                <a:latin typeface="Source Sans Pro"/>
                <a:ea typeface="Source Sans Pro"/>
                <a:cs typeface="Source Sans Pro"/>
                <a:sym typeface="Source Sans Pro"/>
              </a:rPr>
              <a:t>How will you differentiate instruction for those students who are in the highest performing group as well as those who are in the lowest performing group? How will you guide all students toward reaching their targeted growth goals?</a:t>
            </a:r>
            <a:endParaRPr sz="2200" i="1">
              <a:latin typeface="Source Sans Pro"/>
              <a:ea typeface="Source Sans Pro"/>
              <a:cs typeface="Source Sans Pro"/>
              <a:sym typeface="Source Sans Pro"/>
            </a:endParaRPr>
          </a:p>
          <a:p>
            <a:pPr marL="0" marR="394970" lvl="0" indent="0" algn="l" rtl="0">
              <a:lnSpc>
                <a:spcPct val="97000"/>
              </a:lnSpc>
              <a:spcBef>
                <a:spcPts val="0"/>
              </a:spcBef>
              <a:spcAft>
                <a:spcPts val="0"/>
              </a:spcAft>
              <a:buNone/>
            </a:pPr>
            <a:endParaRPr sz="2400" i="1"/>
          </a:p>
          <a:p>
            <a:pPr marL="0" marR="394970" lvl="0" indent="0" algn="l" rtl="0">
              <a:lnSpc>
                <a:spcPct val="97000"/>
              </a:lnSpc>
              <a:spcBef>
                <a:spcPts val="610"/>
              </a:spcBef>
              <a:spcAft>
                <a:spcPts val="0"/>
              </a:spcAft>
              <a:buNone/>
            </a:pPr>
            <a:r>
              <a:rPr lang="en-US" sz="2000">
                <a:latin typeface="Source Sans Pro"/>
                <a:ea typeface="Source Sans Pro"/>
                <a:cs typeface="Source Sans Pro"/>
                <a:sym typeface="Source Sans Pro"/>
              </a:rPr>
              <a:t>Example: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Grade ELA</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Reading supports for informational texts</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Supplemental texts to build prior knowledge</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Hold bi-weekly writing conferences</a:t>
            </a:r>
            <a:endParaRPr sz="2000">
              <a:latin typeface="Source Sans Pro"/>
              <a:ea typeface="Source Sans Pro"/>
              <a:cs typeface="Source Sans Pro"/>
              <a:sym typeface="Source Sans Pro"/>
            </a:endParaRPr>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Refer to rubrics</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Hold goal–setting conversations with students</a:t>
            </a:r>
            <a:endParaRPr sz="2000">
              <a:latin typeface="Source Sans Pro"/>
              <a:ea typeface="Source Sans Pro"/>
              <a:cs typeface="Source Sans Pro"/>
              <a:sym typeface="Source Sans Pro"/>
            </a:endParaRPr>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Have students' complete individual trackers </a:t>
            </a:r>
            <a:endParaRPr sz="2000"/>
          </a:p>
          <a:p>
            <a:pPr marL="342900" marR="394970" lvl="0" indent="-340360" algn="l" rtl="0">
              <a:lnSpc>
                <a:spcPct val="97000"/>
              </a:lnSpc>
              <a:spcBef>
                <a:spcPts val="610"/>
              </a:spcBef>
              <a:spcAft>
                <a:spcPts val="0"/>
              </a:spcAft>
              <a:buClr>
                <a:srgbClr val="5783C2"/>
              </a:buClr>
              <a:buSzPts val="2000"/>
              <a:buFont typeface="Arial"/>
              <a:buChar char="•"/>
            </a:pPr>
            <a:r>
              <a:rPr lang="en-US" sz="2000">
                <a:latin typeface="Source Sans Pro"/>
                <a:ea typeface="Source Sans Pro"/>
                <a:cs typeface="Source Sans Pro"/>
                <a:sym typeface="Source Sans Pro"/>
              </a:rPr>
              <a:t>Peer Tutoring </a:t>
            </a:r>
            <a:endParaRPr sz="2000">
              <a:latin typeface="Source Sans Pro"/>
              <a:ea typeface="Source Sans Pro"/>
              <a:cs typeface="Source Sans Pro"/>
              <a:sym typeface="Source Sans Pro"/>
            </a:endParaRPr>
          </a:p>
          <a:p>
            <a:pPr marL="0" marR="0" lvl="0" indent="0" algn="l" rtl="0">
              <a:spcBef>
                <a:spcPts val="10"/>
              </a:spcBef>
              <a:spcAft>
                <a:spcPts val="0"/>
              </a:spcAft>
              <a:buNone/>
            </a:pPr>
            <a:r>
              <a:rPr lang="en-US" sz="2600">
                <a:latin typeface="Source Sans Pro"/>
                <a:ea typeface="Source Sans Pro"/>
                <a:cs typeface="Source Sans Pro"/>
                <a:sym typeface="Source Sans Pro"/>
              </a:rPr>
              <a:t> </a:t>
            </a:r>
            <a:endParaRPr/>
          </a:p>
        </p:txBody>
      </p:sp>
      <p:sp>
        <p:nvSpPr>
          <p:cNvPr id="1546" name="Google Shape;1546;p16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125</a:t>
            </a:fld>
            <a:endParaRPr sz="1800">
              <a:solidFill>
                <a:srgbClr val="FFFFFF"/>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166"/>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Progress Monitoring </a:t>
            </a:r>
            <a:endParaRPr dirty="0"/>
          </a:p>
        </p:txBody>
      </p:sp>
      <p:sp>
        <p:nvSpPr>
          <p:cNvPr id="1553" name="Google Shape;1553;p166"/>
          <p:cNvSpPr txBox="1">
            <a:spLocks noGrp="1"/>
          </p:cNvSpPr>
          <p:nvPr>
            <p:ph type="body" idx="1"/>
          </p:nvPr>
        </p:nvSpPr>
        <p:spPr>
          <a:xfrm>
            <a:off x="152400" y="1168138"/>
            <a:ext cx="8813800" cy="49278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i="1" dirty="0">
                <a:latin typeface="Source Sans Pro"/>
                <a:ea typeface="Source Sans Pro"/>
                <a:cs typeface="Source Sans Pro"/>
                <a:sym typeface="Source Sans Pro"/>
              </a:rPr>
              <a:t>b.  What strategies will you use to monitor progress? How will you document your body of evidence for each student?</a:t>
            </a:r>
            <a:endParaRPr sz="2200" i="1" dirty="0">
              <a:latin typeface="Source Sans Pro"/>
              <a:ea typeface="Source Sans Pro"/>
              <a:cs typeface="Source Sans Pro"/>
              <a:sym typeface="Source Sans Pro"/>
            </a:endParaRPr>
          </a:p>
          <a:p>
            <a:pPr marL="0" marR="0" lvl="0" indent="0" algn="l" rtl="0">
              <a:spcBef>
                <a:spcPts val="0"/>
              </a:spcBef>
              <a:spcAft>
                <a:spcPts val="0"/>
              </a:spcAft>
              <a:buNone/>
            </a:pPr>
            <a:endParaRPr sz="2200" i="1"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Complete Student Growth Tracker after each piece of evidence is completed and scored</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Strategic/Aggressive Monitoring – Monitoring student work in class to close gaps during instruction (laps!)</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Hold bi-weekly writing conferences with individual students (groups of students working on the same writing skill)</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Frequently revisit writing rubrics with students</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Students share work in common folder </a:t>
            </a:r>
            <a:endParaRPr sz="2200" dirty="0"/>
          </a:p>
          <a:p>
            <a:pPr marL="642937" marR="394970" lvl="1" indent="-353060" algn="l" rtl="0">
              <a:lnSpc>
                <a:spcPct val="97000"/>
              </a:lnSpc>
              <a:spcBef>
                <a:spcPts val="610"/>
              </a:spcBef>
              <a:spcAft>
                <a:spcPts val="0"/>
              </a:spcAft>
              <a:buClr>
                <a:srgbClr val="5783C2"/>
              </a:buClr>
              <a:buSzPts val="2200"/>
              <a:buFont typeface="Arial"/>
              <a:buChar char="•"/>
            </a:pPr>
            <a:r>
              <a:rPr lang="en-US" sz="2200" dirty="0">
                <a:latin typeface="Source Sans Pro"/>
                <a:ea typeface="Source Sans Pro"/>
                <a:cs typeface="Source Sans Pro"/>
                <a:sym typeface="Source Sans Pro"/>
              </a:rPr>
              <a:t>Data Meeting/Conferences</a:t>
            </a:r>
            <a:endParaRPr sz="2200" dirty="0"/>
          </a:p>
        </p:txBody>
      </p:sp>
      <p:sp>
        <p:nvSpPr>
          <p:cNvPr id="1554" name="Google Shape;1554;p16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126</a:t>
            </a:fld>
            <a:endParaRPr sz="1800">
              <a:solidFill>
                <a:srgbClr val="FFFFFF"/>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167"/>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Colleague Collaboration </a:t>
            </a:r>
            <a:endParaRPr dirty="0"/>
          </a:p>
        </p:txBody>
      </p:sp>
      <p:sp>
        <p:nvSpPr>
          <p:cNvPr id="1561" name="Google Shape;1561;p167"/>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400" i="1" dirty="0"/>
              <a:t>c. </a:t>
            </a:r>
            <a:r>
              <a:rPr lang="en-US" sz="2400" i="1" dirty="0">
                <a:latin typeface="Source Sans Pro"/>
                <a:ea typeface="Source Sans Pro"/>
                <a:cs typeface="Source Sans Pro"/>
                <a:sym typeface="Source Sans Pro"/>
              </a:rPr>
              <a:t>Describe your plan for conferencing with your colleagues about student progress. Who will be members of your team and how often will you meet? </a:t>
            </a:r>
            <a:endParaRPr sz="2400" i="1" dirty="0">
              <a:latin typeface="Source Sans Pro"/>
              <a:ea typeface="Source Sans Pro"/>
              <a:cs typeface="Source Sans Pro"/>
              <a:sym typeface="Source Sans Pro"/>
            </a:endParaRPr>
          </a:p>
          <a:p>
            <a:pPr marL="255985" lvl="0" indent="-255985" algn="l" rtl="0">
              <a:spcBef>
                <a:spcPts val="0"/>
              </a:spcBef>
              <a:spcAft>
                <a:spcPts val="0"/>
              </a:spcAft>
              <a:buNone/>
            </a:pPr>
            <a:endParaRPr sz="2400" i="1" dirty="0"/>
          </a:p>
          <a:p>
            <a:pPr marL="342900" lvl="0" indent="-342900" algn="l" rtl="0">
              <a:spcBef>
                <a:spcPts val="480"/>
              </a:spcBef>
              <a:spcAft>
                <a:spcPts val="0"/>
              </a:spcAft>
              <a:buClr>
                <a:srgbClr val="5783C2"/>
              </a:buClr>
              <a:buSzPts val="2040"/>
              <a:buFont typeface="Arial"/>
              <a:buChar char="•"/>
            </a:pPr>
            <a:r>
              <a:rPr lang="en-US" sz="2400" dirty="0">
                <a:latin typeface="Source Sans Pro"/>
                <a:ea typeface="Source Sans Pro"/>
                <a:cs typeface="Source Sans Pro"/>
                <a:sym typeface="Source Sans Pro"/>
              </a:rPr>
              <a:t>The writing teachers will meet bi-weekly in our after-school PLCs to share student work samples to calibrate scoring.</a:t>
            </a:r>
            <a:endParaRPr sz="2400" dirty="0">
              <a:latin typeface="Source Sans Pro"/>
              <a:ea typeface="Source Sans Pro"/>
              <a:cs typeface="Source Sans Pro"/>
              <a:sym typeface="Source Sans Pro"/>
            </a:endParaRPr>
          </a:p>
          <a:p>
            <a:pPr marL="255985" lvl="0" indent="0" algn="l" rtl="0">
              <a:spcBef>
                <a:spcPts val="480"/>
              </a:spcBef>
              <a:spcAft>
                <a:spcPts val="0"/>
              </a:spcAft>
              <a:buNone/>
            </a:pPr>
            <a:endParaRPr sz="2400" dirty="0"/>
          </a:p>
          <a:p>
            <a:pPr marL="342900" lvl="0" indent="-342900" algn="l" rtl="0">
              <a:spcBef>
                <a:spcPts val="480"/>
              </a:spcBef>
              <a:spcAft>
                <a:spcPts val="0"/>
              </a:spcAft>
              <a:buClr>
                <a:srgbClr val="5783C2"/>
              </a:buClr>
              <a:buSzPts val="2040"/>
              <a:buFont typeface="Arial"/>
              <a:buChar char="•"/>
            </a:pPr>
            <a:r>
              <a:rPr lang="en-US" sz="2400" dirty="0">
                <a:latin typeface="Source Sans Pro"/>
                <a:ea typeface="Source Sans Pro"/>
                <a:cs typeface="Source Sans Pro"/>
                <a:sym typeface="Source Sans Pro"/>
              </a:rPr>
              <a:t>Discuss and share plans for differentiation based on student data. </a:t>
            </a:r>
            <a:endParaRPr sz="2400" dirty="0">
              <a:latin typeface="Source Sans Pro"/>
              <a:ea typeface="Source Sans Pro"/>
              <a:cs typeface="Source Sans Pro"/>
              <a:sym typeface="Source Sans Pro"/>
            </a:endParaRPr>
          </a:p>
          <a:p>
            <a:pPr marL="255985" lvl="0" indent="0" algn="l" rtl="0">
              <a:spcBef>
                <a:spcPts val="480"/>
              </a:spcBef>
              <a:spcAft>
                <a:spcPts val="0"/>
              </a:spcAft>
              <a:buNone/>
            </a:pPr>
            <a:endParaRPr sz="2400" dirty="0"/>
          </a:p>
          <a:p>
            <a:pPr marL="342900" lvl="0" indent="-342900" algn="l" rtl="0">
              <a:spcBef>
                <a:spcPts val="480"/>
              </a:spcBef>
              <a:spcAft>
                <a:spcPts val="0"/>
              </a:spcAft>
              <a:buClr>
                <a:srgbClr val="5783C2"/>
              </a:buClr>
              <a:buSzPts val="2040"/>
              <a:buFont typeface="Arial"/>
              <a:buChar char="•"/>
            </a:pPr>
            <a:r>
              <a:rPr lang="en-US" sz="2400" dirty="0">
                <a:latin typeface="Source Sans Pro"/>
                <a:ea typeface="Source Sans Pro"/>
                <a:cs typeface="Source Sans Pro"/>
                <a:sym typeface="Source Sans Pro"/>
              </a:rPr>
              <a:t>Discuss non-academic struggles and success </a:t>
            </a:r>
            <a:endParaRPr sz="2400" dirty="0">
              <a:latin typeface="Source Sans Pro"/>
              <a:ea typeface="Source Sans Pro"/>
              <a:cs typeface="Source Sans Pro"/>
              <a:sym typeface="Source Sans Pro"/>
            </a:endParaRPr>
          </a:p>
        </p:txBody>
      </p:sp>
      <p:sp>
        <p:nvSpPr>
          <p:cNvPr id="1562" name="Google Shape;1562;p16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127</a:t>
            </a:fld>
            <a:endParaRPr sz="1800">
              <a:solidFill>
                <a:srgbClr val="FFFFFF"/>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168"/>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b="1" dirty="0">
                <a:solidFill>
                  <a:srgbClr val="F47920"/>
                </a:solidFill>
              </a:rPr>
              <a:t>Your Turn! </a:t>
            </a:r>
            <a:endParaRPr b="1" dirty="0"/>
          </a:p>
        </p:txBody>
      </p:sp>
      <p:sp>
        <p:nvSpPr>
          <p:cNvPr id="1569" name="Google Shape;1569;p168"/>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rmAutofit/>
          </a:bodyPr>
          <a:lstStyle/>
          <a:p>
            <a:pPr marL="457200" lvl="0" indent="-457200" algn="l" rtl="0">
              <a:spcBef>
                <a:spcPts val="0"/>
              </a:spcBef>
              <a:spcAft>
                <a:spcPts val="0"/>
              </a:spcAft>
              <a:buSzPts val="2210"/>
              <a:buAutoNum type="arabicPeriod"/>
            </a:pPr>
            <a:r>
              <a:rPr lang="en-US" dirty="0"/>
              <a:t>Individually (silent solo)</a:t>
            </a:r>
            <a:endParaRPr dirty="0"/>
          </a:p>
          <a:p>
            <a:pPr marL="457200" lvl="0" indent="-457200" algn="l" rtl="0">
              <a:spcBef>
                <a:spcPts val="580"/>
              </a:spcBef>
              <a:spcAft>
                <a:spcPts val="0"/>
              </a:spcAft>
              <a:buSzPts val="2210"/>
              <a:buAutoNum type="arabicPeriod"/>
            </a:pPr>
            <a:r>
              <a:rPr lang="en-US" dirty="0"/>
              <a:t>10  minutes</a:t>
            </a:r>
            <a:endParaRPr dirty="0"/>
          </a:p>
          <a:p>
            <a:pPr marL="457200" lvl="0" indent="-457200" algn="l" rtl="0">
              <a:spcBef>
                <a:spcPts val="580"/>
              </a:spcBef>
              <a:spcAft>
                <a:spcPts val="0"/>
              </a:spcAft>
              <a:buSzPts val="2210"/>
              <a:buAutoNum type="arabicPeriod"/>
            </a:pPr>
            <a:r>
              <a:rPr lang="en-US" dirty="0" err="1"/>
              <a:t>SLO</a:t>
            </a:r>
            <a:r>
              <a:rPr lang="en-US" dirty="0"/>
              <a:t> Form</a:t>
            </a:r>
            <a:endParaRPr dirty="0"/>
          </a:p>
          <a:p>
            <a:pPr marL="457200" lvl="0" indent="-457200" algn="l" rtl="0">
              <a:spcBef>
                <a:spcPts val="580"/>
              </a:spcBef>
              <a:spcAft>
                <a:spcPts val="0"/>
              </a:spcAft>
              <a:buSzPts val="2210"/>
              <a:buAutoNum type="arabicPeriod"/>
            </a:pPr>
            <a:r>
              <a:rPr lang="en-US" dirty="0"/>
              <a:t>Complete Step 4 using your Skill Statement, ISP, and TSP</a:t>
            </a:r>
            <a:endParaRPr dirty="0"/>
          </a:p>
        </p:txBody>
      </p:sp>
      <p:sp>
        <p:nvSpPr>
          <p:cNvPr id="1570" name="Google Shape;1570;p16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128</a:t>
            </a:fld>
            <a:endParaRPr sz="1800">
              <a:solidFill>
                <a:srgbClr val="FFFFFF"/>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17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b="0" dirty="0">
                <a:solidFill>
                  <a:srgbClr val="F47920"/>
                </a:solidFill>
              </a:rPr>
              <a:t>Reflection</a:t>
            </a:r>
            <a:endParaRPr dirty="0"/>
          </a:p>
        </p:txBody>
      </p:sp>
      <p:sp>
        <p:nvSpPr>
          <p:cNvPr id="1585" name="Google Shape;1585;p170"/>
          <p:cNvSpPr txBox="1">
            <a:spLocks noGrp="1"/>
          </p:cNvSpPr>
          <p:nvPr>
            <p:ph type="body" idx="1"/>
          </p:nvPr>
        </p:nvSpPr>
        <p:spPr>
          <a:xfrm>
            <a:off x="586800" y="1897350"/>
            <a:ext cx="7970400" cy="2649900"/>
          </a:xfrm>
          <a:prstGeom prst="rect">
            <a:avLst/>
          </a:prstGeom>
          <a:noFill/>
          <a:ln w="19050" cap="flat" cmpd="sng">
            <a:solidFill>
              <a:srgbClr val="70659A"/>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SzPts val="2295"/>
              <a:buNone/>
            </a:pPr>
            <a:endParaRPr sz="2700" dirty="0"/>
          </a:p>
          <a:p>
            <a:pPr indent="-457200"/>
            <a:r>
              <a:rPr lang="en-US" sz="2700" dirty="0"/>
              <a:t>How did you answer Step 4?</a:t>
            </a:r>
            <a:endParaRPr lang="en-US" sz="2800" dirty="0"/>
          </a:p>
          <a:p>
            <a:pPr indent="-457200"/>
            <a:r>
              <a:rPr lang="en-US" sz="2700" dirty="0"/>
              <a:t>With which portion of Step 4 do you believe you will need the most support? </a:t>
            </a:r>
            <a:endParaRPr lang="en-US" sz="2800" dirty="0"/>
          </a:p>
        </p:txBody>
      </p:sp>
      <p:sp>
        <p:nvSpPr>
          <p:cNvPr id="1586" name="Google Shape;1586;p17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129</a:t>
            </a:fld>
            <a:endParaRPr sz="18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326572" y="307294"/>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Core Idea </a:t>
            </a:r>
            <a:r>
              <a:rPr lang="en-US" sz="4800" dirty="0">
                <a:solidFill>
                  <a:schemeClr val="lt1"/>
                </a:solidFill>
              </a:rPr>
              <a:t>– 2 </a:t>
            </a:r>
            <a:endParaRPr dirty="0"/>
          </a:p>
        </p:txBody>
      </p:sp>
      <p:sp>
        <p:nvSpPr>
          <p:cNvPr id="280" name="Google Shape;280;p28"/>
          <p:cNvSpPr txBox="1">
            <a:spLocks noGrp="1"/>
          </p:cNvSpPr>
          <p:nvPr>
            <p:ph type="body" idx="1"/>
          </p:nvPr>
        </p:nvSpPr>
        <p:spPr>
          <a:xfrm>
            <a:off x="326572" y="1351722"/>
            <a:ext cx="8509316" cy="3409121"/>
          </a:xfrm>
          <a:prstGeom prst="rect">
            <a:avLst/>
          </a:prstGeom>
          <a:solidFill>
            <a:srgbClr val="F9A45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40335" lvl="0" indent="0" algn="ctr" rtl="0">
              <a:spcBef>
                <a:spcPts val="0"/>
              </a:spcBef>
              <a:spcAft>
                <a:spcPts val="0"/>
              </a:spcAft>
              <a:buSzPts val="3060"/>
              <a:buNone/>
            </a:pPr>
            <a:endParaRPr sz="3600" dirty="0">
              <a:ln w="0"/>
              <a:solidFill>
                <a:schemeClr val="tx1"/>
              </a:solidFill>
              <a:effectLst>
                <a:outerShdw blurRad="38100" dist="19050" dir="2700000" algn="tl" rotWithShape="0">
                  <a:schemeClr val="dk1">
                    <a:alpha val="40000"/>
                  </a:schemeClr>
                </a:outerShdw>
              </a:effectLst>
            </a:endParaRPr>
          </a:p>
          <a:p>
            <a:pPr marL="140335" lvl="0" indent="0" algn="ctr" rtl="0">
              <a:spcBef>
                <a:spcPts val="580"/>
              </a:spcBef>
              <a:spcAft>
                <a:spcPts val="0"/>
              </a:spcAft>
              <a:buSzPts val="3060"/>
              <a:buNone/>
            </a:pPr>
            <a:r>
              <a:rPr lang="en-US" sz="3600" dirty="0">
                <a:ln w="0"/>
                <a:solidFill>
                  <a:schemeClr val="tx1"/>
                </a:solidFill>
                <a:effectLst>
                  <a:outerShdw blurRad="38100" dist="19050" dir="2700000" algn="tl" rotWithShape="0">
                    <a:schemeClr val="dk1">
                      <a:alpha val="40000"/>
                    </a:schemeClr>
                  </a:outerShdw>
                </a:effectLst>
              </a:rPr>
              <a:t>To maximize growth, we must know specifically which skills students do or do not have at the beginning of the year</a:t>
            </a:r>
            <a:r>
              <a:rPr lang="en-US" sz="3600" dirty="0">
                <a:ln w="0"/>
                <a:solidFill>
                  <a:schemeClr val="tx1"/>
                </a:solidFill>
                <a:effectLst>
                  <a:outerShdw blurRad="38100" dist="19050" dir="2700000" algn="tl" rotWithShape="0">
                    <a:schemeClr val="dk1">
                      <a:alpha val="40000"/>
                    </a:schemeClr>
                  </a:outerShdw>
                </a:effectLs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a:t>
            </a:r>
            <a:endParaRPr dirty="0">
              <a:ln w="0"/>
              <a:solidFill>
                <a:schemeClr val="tx1"/>
              </a:solidFill>
              <a:effectLst>
                <a:outerShdw blurRad="38100" dist="19050" dir="2700000" algn="tl" rotWithShape="0">
                  <a:schemeClr val="dk1">
                    <a:alpha val="40000"/>
                  </a:schemeClr>
                </a:outerShdw>
              </a:effectLst>
            </a:endParaRPr>
          </a:p>
        </p:txBody>
      </p:sp>
      <p:sp>
        <p:nvSpPr>
          <p:cNvPr id="281" name="Google Shape;281;p2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a:t>
            </a:fld>
            <a:endParaRPr sz="1800">
              <a:solidFill>
                <a:srgbClr val="FFFFFF"/>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173"/>
          <p:cNvSpPr txBox="1">
            <a:spLocks noGrp="1"/>
          </p:cNvSpPr>
          <p:nvPr>
            <p:ph type="title"/>
          </p:nvPr>
        </p:nvSpPr>
        <p:spPr>
          <a:xfrm>
            <a:off x="673100" y="274637"/>
            <a:ext cx="80137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Beginning of Year Conference </a:t>
            </a:r>
            <a:endParaRPr dirty="0"/>
          </a:p>
        </p:txBody>
      </p:sp>
      <p:sp>
        <p:nvSpPr>
          <p:cNvPr id="1615" name="Google Shape;1615;p173"/>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r>
              <a:rPr lang="en-US"/>
              <a:t>In preparation for the meeting: </a:t>
            </a:r>
            <a:endParaRPr/>
          </a:p>
          <a:p>
            <a:pPr marL="140335" lvl="0" indent="0" algn="l" rtl="0">
              <a:spcBef>
                <a:spcPts val="0"/>
              </a:spcBef>
              <a:spcAft>
                <a:spcPts val="0"/>
              </a:spcAft>
              <a:buSzPts val="2210"/>
              <a:buNone/>
            </a:pPr>
            <a:endParaRPr/>
          </a:p>
          <a:p>
            <a:pPr marL="914400" lvl="1" indent="-358140" algn="l" rtl="0">
              <a:spcBef>
                <a:spcPts val="370"/>
              </a:spcBef>
              <a:spcAft>
                <a:spcPts val="0"/>
              </a:spcAft>
              <a:buSzPts val="2040"/>
              <a:buChar char="●"/>
            </a:pPr>
            <a:r>
              <a:rPr lang="en-US"/>
              <a:t>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5"/>
                  </a:ext>
                </a:extLst>
              </a:rPr>
              <a:t>LO Form</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6"/>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7"/>
                  </a:ext>
                </a:extLst>
              </a:rPr>
              <a:t>SLO Success Criteria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8"/>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9"/>
                  </a:ext>
                </a:extLst>
              </a:rPr>
              <a:t>Examples of what will be included in Body of Evidence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0"/>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1"/>
                  </a:ext>
                </a:extLst>
              </a:rPr>
              <a:t>Student Growth Tracker</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2"/>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3"/>
                  </a:ext>
                </a:extLst>
              </a:rPr>
              <a:t>SLO Rating Rubric</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4"/>
                </a:ext>
              </a:extLst>
            </a:endParaRPr>
          </a:p>
          <a:p>
            <a:pPr marL="914400" lvl="1" indent="-358140" algn="l" rtl="0">
              <a:spcBef>
                <a:spcPts val="0"/>
              </a:spcBef>
              <a:spcAft>
                <a:spcPts val="0"/>
              </a:spcAft>
              <a:buSzPts val="204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5"/>
                  </a:ext>
                </a:extLst>
              </a:rPr>
              <a:t>I</a:t>
            </a:r>
            <a:r>
              <a:rPr lang="en-US"/>
              <a:t>nstructional planning calendars</a:t>
            </a:r>
            <a:endParaRPr/>
          </a:p>
          <a:p>
            <a:pPr marL="457200" lvl="0" indent="-368935" algn="l" rtl="0">
              <a:spcBef>
                <a:spcPts val="0"/>
              </a:spcBef>
              <a:spcAft>
                <a:spcPts val="0"/>
              </a:spcAft>
              <a:buSzPts val="2210"/>
              <a:buChar char="●"/>
            </a:pPr>
            <a:endParaRPr/>
          </a:p>
          <a:p>
            <a:pPr marL="140335" lvl="0" indent="0" algn="l" rtl="0">
              <a:spcBef>
                <a:spcPts val="580"/>
              </a:spcBef>
              <a:spcAft>
                <a:spcPts val="0"/>
              </a:spcAft>
              <a:buSzPts val="2210"/>
              <a:buNone/>
            </a:pPr>
            <a:endParaRPr/>
          </a:p>
        </p:txBody>
      </p:sp>
      <p:sp>
        <p:nvSpPr>
          <p:cNvPr id="1616" name="Google Shape;1616;p17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130</a:t>
            </a:fld>
            <a:endParaRPr sz="1800">
              <a:solidFill>
                <a:srgbClr val="FFFFFF"/>
              </a:solidFill>
              <a:latin typeface="Calibri"/>
              <a:ea typeface="Calibri"/>
              <a:cs typeface="Calibri"/>
              <a:sym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87" name="Google Shape;1687;p18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Three Phase Process</a:t>
            </a:r>
            <a:endParaRPr dirty="0"/>
          </a:p>
        </p:txBody>
      </p:sp>
      <p:pic>
        <p:nvPicPr>
          <p:cNvPr id="1688" name="Google Shape;1688;p180" descr="Image of a continuous circle split into three parts with each leading to the next titled Three Phase Process. It begins with Phase 1 - Create an SLO, which leads to Phase 2 - Monitor Progress to Drive Instructions, which leads to Phase 3 - Evaluate Success and Reflect and then leads back to Phase 1. &#10;&#10;Phase 2 has been highlighted."/>
          <p:cNvPicPr preferRelativeResize="0"/>
          <p:nvPr/>
        </p:nvPicPr>
        <p:blipFill rotWithShape="1">
          <a:blip r:embed="rId3">
            <a:alphaModFix/>
          </a:blip>
          <a:srcRect/>
          <a:stretch/>
        </p:blipFill>
        <p:spPr>
          <a:xfrm>
            <a:off x="2454787" y="1447800"/>
            <a:ext cx="4606707" cy="4999402"/>
          </a:xfrm>
          <a:prstGeom prst="rect">
            <a:avLst/>
          </a:prstGeom>
          <a:ln>
            <a:noFill/>
          </a:ln>
          <a:effectLst>
            <a:outerShdw blurRad="292100" dist="139700" dir="2700000" algn="tl" rotWithShape="0">
              <a:srgbClr val="333333">
                <a:alpha val="65000"/>
              </a:srgbClr>
            </a:outerShdw>
          </a:effectLst>
        </p:spPr>
      </p:pic>
      <p:sp>
        <p:nvSpPr>
          <p:cNvPr id="1689" name="Google Shape;1689;p18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131</a:t>
            </a:fld>
            <a:endParaRPr sz="1800">
              <a:solidFill>
                <a:srgbClr val="FFFFFF"/>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181"/>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Building a Body of Evidence</a:t>
            </a:r>
            <a:endParaRPr dirty="0"/>
          </a:p>
        </p:txBody>
      </p:sp>
      <p:sp>
        <p:nvSpPr>
          <p:cNvPr id="1696" name="Google Shape;1696;p181"/>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0"/>
                  </a:ext>
                </a:extLst>
              </a:rPr>
              <a:t>What student work will you use to track student progress and ultimately determine EOY skill levels?</a:t>
            </a:r>
            <a:endParaRPr b="1"/>
          </a:p>
        </p:txBody>
      </p:sp>
      <p:sp>
        <p:nvSpPr>
          <p:cNvPr id="1697" name="Google Shape;1697;p181">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132</a:t>
            </a:fld>
            <a:endParaRPr sz="1800">
              <a:solidFill>
                <a:srgbClr val="FFFFFF"/>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182"/>
          <p:cNvSpPr txBox="1">
            <a:spLocks noGrp="1"/>
          </p:cNvSpPr>
          <p:nvPr>
            <p:ph type="title"/>
          </p:nvPr>
        </p:nvSpPr>
        <p:spPr>
          <a:xfrm>
            <a:off x="457200" y="99218"/>
            <a:ext cx="8802914" cy="176768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rgbClr val="70659A"/>
                </a:solidFill>
              </a:rPr>
              <a:t>Phase Two: Monitor Progress and Build the Body of Evidence (BOE)</a:t>
            </a:r>
            <a:endParaRPr dirty="0"/>
          </a:p>
        </p:txBody>
      </p:sp>
      <p:sp>
        <p:nvSpPr>
          <p:cNvPr id="1704" name="Google Shape;1704;p182"/>
          <p:cNvSpPr txBox="1">
            <a:spLocks noGrp="1"/>
          </p:cNvSpPr>
          <p:nvPr>
            <p:ph type="body" idx="1"/>
          </p:nvPr>
        </p:nvSpPr>
        <p:spPr>
          <a:xfrm>
            <a:off x="457200" y="2616200"/>
            <a:ext cx="8229600" cy="34798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dirty="0"/>
              <a:t>Q: How do I assess student progress for my </a:t>
            </a:r>
            <a:r>
              <a:rPr lang="en-US" dirty="0" err="1"/>
              <a:t>SLO</a:t>
            </a:r>
            <a:r>
              <a:rPr lang="en-US" dirty="0"/>
              <a:t>?</a:t>
            </a:r>
            <a:endParaRPr dirty="0"/>
          </a:p>
          <a:p>
            <a:pPr marL="0" lvl="0" indent="457200" algn="l" rtl="0">
              <a:spcBef>
                <a:spcPts val="540"/>
              </a:spcBef>
              <a:spcAft>
                <a:spcPts val="0"/>
              </a:spcAft>
              <a:buNone/>
            </a:pPr>
            <a:endParaRPr dirty="0"/>
          </a:p>
          <a:p>
            <a:pPr marL="0" lvl="0" indent="57150" algn="l" rtl="0">
              <a:spcBef>
                <a:spcPts val="54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1"/>
                  </a:ext>
                </a:extLst>
              </a:rPr>
              <a:t>A</a:t>
            </a:r>
            <a:r>
              <a:rPr lang="en-US" dirty="0"/>
              <a:t>: With a robust Body of Evidence (BOE)</a:t>
            </a:r>
            <a:endParaRPr dirty="0"/>
          </a:p>
        </p:txBody>
      </p:sp>
      <p:sp>
        <p:nvSpPr>
          <p:cNvPr id="1705" name="Google Shape;1705;p18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133</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183"/>
          <p:cNvSpPr txBox="1">
            <a:spLocks noGrp="1"/>
          </p:cNvSpPr>
          <p:nvPr>
            <p:ph type="title" idx="4294967295"/>
          </p:nvPr>
        </p:nvSpPr>
        <p:spPr>
          <a:xfrm>
            <a:off x="812041" y="1611566"/>
            <a:ext cx="7117200" cy="28629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Source Sans Pro"/>
              <a:buNone/>
            </a:pPr>
            <a:r>
              <a:rPr lang="en-US" sz="6000" b="0" i="0" u="none" strike="noStrike" cap="none" dirty="0">
                <a:solidFill>
                  <a:schemeClr val="lt1"/>
                </a:solidFill>
                <a:latin typeface="Source Sans Pro"/>
                <a:ea typeface="Source Sans Pro"/>
                <a:cs typeface="Source Sans Pro"/>
                <a:sym typeface="Source Sans Pro"/>
              </a:rPr>
              <a:t>How will I guide these students towards growth?</a:t>
            </a:r>
            <a:endParaRPr dirty="0"/>
          </a:p>
        </p:txBody>
      </p:sp>
      <p:sp>
        <p:nvSpPr>
          <p:cNvPr id="1712" name="Google Shape;1712;p18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134</a:t>
            </a:fld>
            <a:endParaRPr sz="1800">
              <a:solidFill>
                <a:srgbClr val="FFFFFF"/>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184"/>
          <p:cNvSpPr txBox="1">
            <a:spLocks noGrp="1"/>
          </p:cNvSpPr>
          <p:nvPr>
            <p:ph type="title"/>
          </p:nvPr>
        </p:nvSpPr>
        <p:spPr>
          <a:xfrm>
            <a:off x="285750" y="356734"/>
            <a:ext cx="7886700" cy="8105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Body of Evidence </a:t>
            </a:r>
            <a:r>
              <a:rPr lang="en-US" sz="4800" b="0" dirty="0"/>
              <a:t>– 2 </a:t>
            </a:r>
            <a:endParaRPr dirty="0"/>
          </a:p>
        </p:txBody>
      </p:sp>
      <p:sp>
        <p:nvSpPr>
          <p:cNvPr id="1719" name="Google Shape;1719;p184"/>
          <p:cNvSpPr txBox="1">
            <a:spLocks noGrp="1"/>
          </p:cNvSpPr>
          <p:nvPr>
            <p:ph type="body" idx="1"/>
          </p:nvPr>
        </p:nvSpPr>
        <p:spPr>
          <a:xfrm>
            <a:off x="457200" y="1371600"/>
            <a:ext cx="8229600" cy="437410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700"/>
              <a:buFont typeface="Arial"/>
              <a:buChar char="•"/>
            </a:pPr>
            <a:r>
              <a:rPr lang="en-US" dirty="0"/>
              <a:t>Define what counts as a quality task/assessment/project in order to be considered part of the BOE</a:t>
            </a:r>
            <a:endParaRPr dirty="0"/>
          </a:p>
          <a:p>
            <a:pPr marL="255985" lvl="0" indent="0" algn="l" rtl="0">
              <a:spcBef>
                <a:spcPts val="0"/>
              </a:spcBef>
              <a:spcAft>
                <a:spcPts val="0"/>
              </a:spcAft>
              <a:buNone/>
            </a:pPr>
            <a:endParaRPr dirty="0"/>
          </a:p>
          <a:p>
            <a:pPr marL="457200" lvl="0" indent="-457200" algn="l" rtl="0">
              <a:spcBef>
                <a:spcPts val="540"/>
              </a:spcBef>
              <a:spcAft>
                <a:spcPts val="0"/>
              </a:spcAft>
              <a:buClr>
                <a:schemeClr val="dk1"/>
              </a:buClr>
              <a:buSzPts val="2700"/>
              <a:buFont typeface="Arial"/>
              <a:buChar char="•"/>
            </a:pPr>
            <a:r>
              <a:rPr lang="en-US" dirty="0"/>
              <a:t>Set minimum number of data points to be included in the BOE, minimum five pieces of student work/evidence per student</a:t>
            </a:r>
            <a:endParaRPr dirty="0"/>
          </a:p>
          <a:p>
            <a:pPr marL="255985" lvl="0" indent="0" algn="l" rtl="0">
              <a:spcBef>
                <a:spcPts val="540"/>
              </a:spcBef>
              <a:spcAft>
                <a:spcPts val="0"/>
              </a:spcAft>
              <a:buNone/>
            </a:pPr>
            <a:endParaRPr dirty="0"/>
          </a:p>
          <a:p>
            <a:pPr marL="457200" lvl="0" indent="-457200" algn="l" rtl="0">
              <a:spcBef>
                <a:spcPts val="540"/>
              </a:spcBef>
              <a:spcAft>
                <a:spcPts val="0"/>
              </a:spcAft>
              <a:buClr>
                <a:schemeClr val="dk1"/>
              </a:buClr>
              <a:buSzPts val="2700"/>
              <a:buFont typeface="Arial"/>
              <a:buChar char="•"/>
            </a:pPr>
            <a:r>
              <a:rPr lang="en-US" dirty="0"/>
              <a:t>Require BOE check-ins at least twice a year with teacher and appraiser</a:t>
            </a:r>
            <a:endParaRPr dirty="0"/>
          </a:p>
          <a:p>
            <a:pPr marL="255985" lvl="0" indent="-255985" algn="l" rtl="0">
              <a:spcBef>
                <a:spcPts val="540"/>
              </a:spcBef>
              <a:spcAft>
                <a:spcPts val="0"/>
              </a:spcAft>
              <a:buNone/>
            </a:pPr>
            <a:endParaRPr dirty="0"/>
          </a:p>
        </p:txBody>
      </p:sp>
      <p:sp>
        <p:nvSpPr>
          <p:cNvPr id="1720" name="Google Shape;1720;p18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135</a:t>
            </a:fld>
            <a:endParaRPr sz="1800">
              <a:solidFill>
                <a:srgbClr val="FFFFFF"/>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185"/>
          <p:cNvSpPr txBox="1">
            <a:spLocks noGrp="1"/>
          </p:cNvSpPr>
          <p:nvPr>
            <p:ph type="title"/>
          </p:nvPr>
        </p:nvSpPr>
        <p:spPr>
          <a:xfrm>
            <a:off x="285748" y="140406"/>
            <a:ext cx="8058152" cy="45468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Body of Evidence </a:t>
            </a:r>
            <a:r>
              <a:rPr lang="en-US" sz="4800" b="0" dirty="0"/>
              <a:t>– 3 </a:t>
            </a:r>
            <a:endParaRPr dirty="0"/>
          </a:p>
        </p:txBody>
      </p:sp>
      <p:sp>
        <p:nvSpPr>
          <p:cNvPr id="1727" name="Google Shape;1727;p185"/>
          <p:cNvSpPr txBox="1">
            <a:spLocks noGrp="1"/>
          </p:cNvSpPr>
          <p:nvPr>
            <p:ph type="body" idx="1"/>
          </p:nvPr>
        </p:nvSpPr>
        <p:spPr>
          <a:xfrm>
            <a:off x="285749" y="725557"/>
            <a:ext cx="8669565" cy="4612071"/>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200">
                <a:latin typeface="Source Sans Pro"/>
                <a:ea typeface="Source Sans Pro"/>
                <a:cs typeface="Source Sans Pro"/>
                <a:sym typeface="Source Sans Pro"/>
              </a:rPr>
              <a:t>SLO Skill Statement:  Students will be able to draw accurate conclusions supported by appropriate textual evidence from informational texts</a:t>
            </a:r>
            <a:endParaRPr sz="2200">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1728" name="Google Shape;1728;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29" name="Google Shape;1729;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30" name="Google Shape;1730;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31" name="Google Shape;1731;p185">
            <a:extLst>
              <a:ext uri="{C183D7F6-B498-43B3-948B-1728B52AA6E4}">
                <adec:decorative xmlns:adec="http://schemas.microsoft.com/office/drawing/2017/decorative" val="1"/>
              </a:ext>
            </a:extLst>
          </p:cNvPr>
          <p:cNvSpPr txBox="1"/>
          <p:nvPr/>
        </p:nvSpPr>
        <p:spPr>
          <a:xfrm>
            <a:off x="4114800" y="297542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33" name="Google Shape;1733;p185"/>
          <p:cNvSpPr txBox="1"/>
          <p:nvPr/>
        </p:nvSpPr>
        <p:spPr>
          <a:xfrm>
            <a:off x="285748" y="2651687"/>
            <a:ext cx="2068286" cy="2400657"/>
          </a:xfrm>
          <a:prstGeom prst="rect">
            <a:avLst/>
          </a:prstGeom>
          <a:noFill/>
          <a:ln w="57150" cap="flat" cmpd="sng">
            <a:solidFill>
              <a:srgbClr val="17365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latin typeface="Source Sans Pro"/>
                <a:ea typeface="Source Sans Pro"/>
                <a:cs typeface="Source Sans Pro"/>
                <a:sym typeface="Source Sans Pro"/>
              </a:rPr>
              <a:t>Which assignments should be part of the BOE for this SLO?</a:t>
            </a:r>
            <a:endParaRPr/>
          </a:p>
        </p:txBody>
      </p:sp>
      <p:graphicFrame>
        <p:nvGraphicFramePr>
          <p:cNvPr id="1732" name="Google Shape;1732;p185"/>
          <p:cNvGraphicFramePr/>
          <p:nvPr/>
        </p:nvGraphicFramePr>
        <p:xfrm>
          <a:off x="2485730" y="1473384"/>
          <a:ext cx="6429825" cy="4912875"/>
        </p:xfrm>
        <a:graphic>
          <a:graphicData uri="http://schemas.openxmlformats.org/drawingml/2006/table">
            <a:tbl>
              <a:tblPr firstRow="1" bandRow="1">
                <a:noFill/>
                <a:tableStyleId>{52045216-18D2-4814-BB6A-587B3A373916}</a:tableStyleId>
              </a:tblPr>
              <a:tblGrid>
                <a:gridCol w="5371350">
                  <a:extLst>
                    <a:ext uri="{9D8B030D-6E8A-4147-A177-3AD203B41FA5}">
                      <a16:colId xmlns:a16="http://schemas.microsoft.com/office/drawing/2014/main" val="20000"/>
                    </a:ext>
                  </a:extLst>
                </a:gridCol>
                <a:gridCol w="1058475">
                  <a:extLst>
                    <a:ext uri="{9D8B030D-6E8A-4147-A177-3AD203B41FA5}">
                      <a16:colId xmlns:a16="http://schemas.microsoft.com/office/drawing/2014/main" val="20001"/>
                    </a:ext>
                  </a:extLst>
                </a:gridCol>
              </a:tblGrid>
              <a:tr h="586825">
                <a:tc>
                  <a:txBody>
                    <a:bodyPr/>
                    <a:lstStyle/>
                    <a:p>
                      <a:pPr marL="0" marR="0" lvl="0" indent="0" algn="l" rtl="0">
                        <a:spcBef>
                          <a:spcPts val="0"/>
                        </a:spcBef>
                        <a:spcAft>
                          <a:spcPts val="0"/>
                        </a:spcAft>
                        <a:buNone/>
                      </a:pPr>
                      <a:r>
                        <a:rPr lang="en-US" sz="2000">
                          <a:solidFill>
                            <a:schemeClr val="dk1"/>
                          </a:solidFill>
                        </a:rPr>
                        <a:t>Assignment</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2000">
                          <a:solidFill>
                            <a:schemeClr val="dk1"/>
                          </a:solidFill>
                        </a:rPr>
                        <a:t>Part of BOE?</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488475">
                <a:tc>
                  <a:txBody>
                    <a:bodyPr/>
                    <a:lstStyle/>
                    <a:p>
                      <a:pPr marL="0" marR="0" lvl="0" indent="0" algn="l" rtl="0">
                        <a:spcBef>
                          <a:spcPts val="0"/>
                        </a:spcBef>
                        <a:spcAft>
                          <a:spcPts val="0"/>
                        </a:spcAft>
                        <a:buNone/>
                      </a:pPr>
                      <a:r>
                        <a:rPr lang="en-US" sz="2000"/>
                        <a:t>1. In class claim/evidence essay (Sep)</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8475">
                <a:tc>
                  <a:txBody>
                    <a:bodyPr/>
                    <a:lstStyle/>
                    <a:p>
                      <a:pPr marL="0" marR="0" lvl="0" indent="0" algn="l" rtl="0">
                        <a:spcBef>
                          <a:spcPts val="0"/>
                        </a:spcBef>
                        <a:spcAft>
                          <a:spcPts val="0"/>
                        </a:spcAft>
                        <a:buNone/>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4"/>
                            </a:ext>
                          </a:extLst>
                        </a:rPr>
                        <a:t>2. “Explain your evidence</a:t>
                      </a:r>
                      <a:r>
                        <a:rPr lang="en-US" sz="200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425">
                <a:tc>
                  <a:txBody>
                    <a:bodyPr/>
                    <a:lstStyle/>
                    <a:p>
                      <a:pPr marL="0" marR="0" lvl="0" indent="0" algn="l" rtl="0">
                        <a:spcBef>
                          <a:spcPts val="0"/>
                        </a:spcBef>
                        <a:spcAft>
                          <a:spcPts val="0"/>
                        </a:spcAft>
                        <a:buNone/>
                      </a:pPr>
                      <a:r>
                        <a:rPr lang="en-US" sz="2000"/>
                        <a:t>3. “Supporting your claim” short answer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6750">
                <a:tc>
                  <a:txBody>
                    <a:bodyPr/>
                    <a:lstStyle/>
                    <a:p>
                      <a:pPr marL="0" marR="0" lvl="0" indent="0" algn="l" rtl="0">
                        <a:spcBef>
                          <a:spcPts val="0"/>
                        </a:spcBef>
                        <a:spcAft>
                          <a:spcPts val="0"/>
                        </a:spcAft>
                        <a:buNone/>
                      </a:pPr>
                      <a:r>
                        <a:rPr lang="en-US" sz="2000"/>
                        <a:t>4. Haiku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88475">
                <a:tc>
                  <a:txBody>
                    <a:bodyPr/>
                    <a:lstStyle/>
                    <a:p>
                      <a:pPr marL="0" marR="0" lvl="0" indent="0" algn="l" rtl="0">
                        <a:spcBef>
                          <a:spcPts val="0"/>
                        </a:spcBef>
                        <a:spcAft>
                          <a:spcPts val="0"/>
                        </a:spcAft>
                        <a:buNone/>
                      </a:pPr>
                      <a:r>
                        <a:rPr lang="en-US" sz="2000"/>
                        <a:t>5. Autobiography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88475">
                <a:tc>
                  <a:txBody>
                    <a:bodyPr/>
                    <a:lstStyle/>
                    <a:p>
                      <a:pPr marL="0" marR="0" lvl="0" indent="0" algn="l" rtl="0">
                        <a:spcBef>
                          <a:spcPts val="0"/>
                        </a:spcBef>
                        <a:spcAft>
                          <a:spcPts val="0"/>
                        </a:spcAft>
                        <a:buNone/>
                      </a:pPr>
                      <a:r>
                        <a:rPr lang="en-US" sz="2000"/>
                        <a:t>6. In class claim/evidence essay (Feb)</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88475">
                <a:tc>
                  <a:txBody>
                    <a:bodyPr/>
                    <a:lstStyle/>
                    <a:p>
                      <a:pPr marL="0" marR="0" lvl="0" indent="0" algn="l" rtl="0">
                        <a:spcBef>
                          <a:spcPts val="0"/>
                        </a:spcBef>
                        <a:spcAft>
                          <a:spcPts val="0"/>
                        </a:spcAft>
                        <a:buNone/>
                      </a:pPr>
                      <a:r>
                        <a:rPr lang="en-US" sz="2000"/>
                        <a:t>7. Poetry journal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88475">
                <a:tc>
                  <a:txBody>
                    <a:bodyPr/>
                    <a:lstStyle/>
                    <a:p>
                      <a:pPr marL="0" marR="0" lvl="0" indent="0" algn="l" rtl="0">
                        <a:spcBef>
                          <a:spcPts val="0"/>
                        </a:spcBef>
                        <a:spcAft>
                          <a:spcPts val="0"/>
                        </a:spcAft>
                        <a:buNone/>
                      </a:pPr>
                      <a:r>
                        <a:rPr lang="en-US" sz="2000"/>
                        <a:t>8. In class claim/evidence essay (Apr)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88475">
                <a:tc>
                  <a:txBody>
                    <a:bodyPr/>
                    <a:lstStyle/>
                    <a:p>
                      <a:pPr marL="0" marR="0" lvl="0" indent="0" algn="l" rtl="0">
                        <a:spcBef>
                          <a:spcPts val="0"/>
                        </a:spcBef>
                        <a:spcAft>
                          <a:spcPts val="0"/>
                        </a:spcAft>
                        <a:buNone/>
                      </a:pPr>
                      <a:r>
                        <a:rPr lang="en-US" sz="2000"/>
                        <a:t>9. Final exam claim/evidence free response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734" name="Google Shape;1734;p18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136</a:t>
            </a:fld>
            <a:endParaRPr sz="1800">
              <a:solidFill>
                <a:srgbClr val="FFFFFF"/>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5" name="Google Shape;1755;g1115f9c85a2_0_0"/>
          <p:cNvSpPr txBox="1">
            <a:spLocks noGrp="1"/>
          </p:cNvSpPr>
          <p:nvPr>
            <p:ph type="title"/>
          </p:nvPr>
        </p:nvSpPr>
        <p:spPr>
          <a:xfrm>
            <a:off x="628650" y="365125"/>
            <a:ext cx="7886700" cy="820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800" b="0" dirty="0">
                <a:solidFill>
                  <a:srgbClr val="70659A"/>
                </a:solidFill>
              </a:rPr>
              <a:t>Body of Evidence </a:t>
            </a:r>
            <a:endParaRPr dirty="0"/>
          </a:p>
        </p:txBody>
      </p:sp>
      <p:sp>
        <p:nvSpPr>
          <p:cNvPr id="1754" name="Google Shape;1754;g1115f9c85a2_0_0"/>
          <p:cNvSpPr txBox="1">
            <a:spLocks noGrp="1"/>
          </p:cNvSpPr>
          <p:nvPr>
            <p:ph type="body" idx="1"/>
          </p:nvPr>
        </p:nvSpPr>
        <p:spPr>
          <a:xfrm>
            <a:off x="457200" y="1546800"/>
            <a:ext cx="8229600" cy="4357500"/>
          </a:xfrm>
          <a:prstGeom prst="rect">
            <a:avLst/>
          </a:prstGeom>
        </p:spPr>
        <p:txBody>
          <a:bodyPr spcFirstLastPara="1" wrap="square" lIns="91425" tIns="45700" rIns="91425" bIns="45700" anchor="t" anchorCtr="0">
            <a:noAutofit/>
          </a:bodyPr>
          <a:lstStyle/>
          <a:p>
            <a:pPr marL="457200" lvl="0" indent="-336550" algn="l" rtl="0">
              <a:spcBef>
                <a:spcPts val="540"/>
              </a:spcBef>
              <a:spcAft>
                <a:spcPts val="0"/>
              </a:spcAft>
              <a:buSzPts val="1700"/>
              <a:buChar char="●"/>
            </a:pPr>
            <a:r>
              <a:rPr lang="en-US" sz="3000" dirty="0"/>
              <a:t>Aligned to the Skill Statement</a:t>
            </a:r>
            <a:endParaRPr sz="3000" dirty="0"/>
          </a:p>
          <a:p>
            <a:pPr marL="457200" lvl="0" indent="-336550" algn="l" rtl="0">
              <a:spcBef>
                <a:spcPts val="0"/>
              </a:spcBef>
              <a:spcAft>
                <a:spcPts val="0"/>
              </a:spcAft>
              <a:buSzPts val="1700"/>
              <a:buChar char="●"/>
            </a:pPr>
            <a:r>
              <a:rPr lang="en-US" sz="3000" dirty="0"/>
              <a:t>Measure students’ progress on the foundational skill</a:t>
            </a:r>
            <a:endParaRPr sz="3000" dirty="0"/>
          </a:p>
          <a:p>
            <a:pPr marL="457200" lvl="0" indent="-336550" algn="l" rtl="0">
              <a:spcBef>
                <a:spcPts val="0"/>
              </a:spcBef>
              <a:spcAft>
                <a:spcPts val="0"/>
              </a:spcAft>
              <a:buSzPts val="1700"/>
              <a:buChar char="●"/>
            </a:pPr>
            <a:r>
              <a:rPr lang="en-US" sz="3000" dirty="0"/>
              <a:t>Includes assignments/projects/work products that tie directly to the Skill Statement</a:t>
            </a:r>
            <a:endParaRPr sz="3000" dirty="0"/>
          </a:p>
          <a:p>
            <a:pPr marL="457200" lvl="0" indent="-336550" algn="l" rtl="0">
              <a:spcBef>
                <a:spcPts val="0"/>
              </a:spcBef>
              <a:spcAft>
                <a:spcPts val="0"/>
              </a:spcAft>
              <a:buSzPts val="1700"/>
              <a:buChar char="●"/>
            </a:pPr>
            <a:r>
              <a:rPr lang="en-US" sz="3000" dirty="0"/>
              <a:t>Does not include student work outside the scope of the foundational skill at the heart of the </a:t>
            </a:r>
            <a:r>
              <a:rPr lang="en-US" sz="3000" dirty="0" err="1"/>
              <a:t>SLO</a:t>
            </a:r>
            <a:endParaRPr sz="3000" dirty="0"/>
          </a:p>
        </p:txBody>
      </p:sp>
      <p:sp>
        <p:nvSpPr>
          <p:cNvPr id="4" name="Google Shape;1171;p124">
            <a:extLst>
              <a:ext uri="{FF2B5EF4-FFF2-40B4-BE49-F238E27FC236}">
                <a16:creationId xmlns:a16="http://schemas.microsoft.com/office/drawing/2014/main" id="{A5A61484-AA8C-4F23-BEB6-52365F59E027}"/>
              </a:ex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137</a:t>
            </a:fld>
            <a:endParaRPr sz="1800">
              <a:solidFill>
                <a:srgbClr val="FFFFFF"/>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187">
            <a:extLst>
              <a:ext uri="{C183D7F6-B498-43B3-948B-1728B52AA6E4}">
                <adec:decorative xmlns:adec="http://schemas.microsoft.com/office/drawing/2017/decorative" val="0"/>
              </a:ext>
            </a:extLst>
          </p:cNvPr>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Your Turn! </a:t>
            </a:r>
            <a:r>
              <a:rPr lang="en-US" sz="4800" b="0" i="0" u="none" strike="noStrike" cap="none" dirty="0">
                <a:latin typeface="Source Sans Pro"/>
                <a:ea typeface="Source Sans Pro"/>
                <a:cs typeface="Source Sans Pro"/>
                <a:sym typeface="Source Sans Pro"/>
              </a:rPr>
              <a:t>– 5 </a:t>
            </a:r>
            <a:endParaRPr dirty="0"/>
          </a:p>
        </p:txBody>
      </p:sp>
      <p:sp>
        <p:nvSpPr>
          <p:cNvPr id="1762" name="Google Shape;1762;p187"/>
          <p:cNvSpPr txBox="1">
            <a:spLocks noGrp="1"/>
          </p:cNvSpPr>
          <p:nvPr>
            <p:ph type="body" idx="1"/>
          </p:nvPr>
        </p:nvSpPr>
        <p:spPr>
          <a:xfrm>
            <a:off x="457200" y="1448833"/>
            <a:ext cx="8229600" cy="4049923"/>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a:t>Using the SLO Skill statement, ISP, and TSP that you have written, create a list of assignments/assessments you would use for your BOE</a:t>
            </a:r>
            <a:endParaRPr/>
          </a:p>
          <a:p>
            <a:pPr marL="457200" lvl="0" indent="-457200" algn="l" rtl="0">
              <a:spcBef>
                <a:spcPts val="540"/>
              </a:spcBef>
              <a:spcAft>
                <a:spcPts val="0"/>
              </a:spcAft>
              <a:buClr>
                <a:srgbClr val="17365D"/>
              </a:buClr>
              <a:buSzPts val="2700"/>
              <a:buFont typeface="Arial"/>
              <a:buChar char="•"/>
            </a:pPr>
            <a:r>
              <a:rPr lang="en-US"/>
              <a:t>Document on the </a:t>
            </a:r>
            <a:r>
              <a:rPr lang="en-US" b="1">
                <a:solidFill>
                  <a:srgbClr val="17365D"/>
                </a:solidFill>
              </a:rPr>
              <a:t>SLO Form</a:t>
            </a:r>
            <a:r>
              <a:rPr lang="en-US"/>
              <a:t>, under TSP, part d</a:t>
            </a:r>
            <a:endParaRPr/>
          </a:p>
          <a:p>
            <a:pPr marL="556022" lvl="1" indent="-232172" algn="l" rtl="0">
              <a:spcBef>
                <a:spcPts val="540"/>
              </a:spcBef>
              <a:spcAft>
                <a:spcPts val="0"/>
              </a:spcAft>
              <a:buClr>
                <a:srgbClr val="17365D"/>
              </a:buClr>
              <a:buSzPts val="2700"/>
              <a:buFont typeface="Arial"/>
              <a:buChar char="–"/>
            </a:pPr>
            <a:r>
              <a:rPr lang="en-US"/>
              <a:t>Hint: make sure all assignments align to your Skill Statement!</a:t>
            </a:r>
            <a:endParaRPr/>
          </a:p>
          <a:p>
            <a:pPr marL="457200" lvl="0" indent="-457200" algn="l" rtl="0">
              <a:spcBef>
                <a:spcPts val="540"/>
              </a:spcBef>
              <a:spcAft>
                <a:spcPts val="0"/>
              </a:spcAft>
              <a:buClr>
                <a:srgbClr val="17365D"/>
              </a:buClr>
              <a:buSzPts val="2700"/>
              <a:buFont typeface="Arial"/>
              <a:buChar char="•"/>
            </a:pPr>
            <a:r>
              <a:rPr lang="en-US"/>
              <a:t>Be prepared to share examples of your BOE</a:t>
            </a:r>
            <a:endParaRPr/>
          </a:p>
          <a:p>
            <a:pPr marL="255985" lvl="0" indent="-255985" algn="l" rtl="0">
              <a:spcBef>
                <a:spcPts val="540"/>
              </a:spcBef>
              <a:spcAft>
                <a:spcPts val="0"/>
              </a:spcAft>
              <a:buNone/>
            </a:pPr>
            <a:endParaRPr/>
          </a:p>
          <a:p>
            <a:pPr marL="255985" lvl="0" indent="-255985" algn="l" rtl="0">
              <a:spcBef>
                <a:spcPts val="540"/>
              </a:spcBef>
              <a:spcAft>
                <a:spcPts val="0"/>
              </a:spcAft>
              <a:buNone/>
            </a:pPr>
            <a:endParaRPr/>
          </a:p>
        </p:txBody>
      </p:sp>
      <p:sp>
        <p:nvSpPr>
          <p:cNvPr id="1763" name="Google Shape;1763;p18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138</a:t>
            </a:fld>
            <a:endParaRPr sz="1800">
              <a:solidFill>
                <a:srgbClr val="FFFFFF"/>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1769" name="Google Shape;1769;p188"/>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Student Growth Tracker</a:t>
            </a:r>
            <a:endParaRPr dirty="0"/>
          </a:p>
        </p:txBody>
      </p:sp>
      <p:sp>
        <p:nvSpPr>
          <p:cNvPr id="1770" name="Google Shape;1770;p188"/>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7"/>
                  </a:ext>
                </a:extLst>
              </a:rPr>
              <a:t>How will I track student progress/document student work for my SLO?</a:t>
            </a:r>
            <a:endParaRPr b="1">
              <a:solidFill>
                <a:schemeClr val="dk1"/>
              </a:solidFill>
            </a:endParaRPr>
          </a:p>
        </p:txBody>
      </p:sp>
      <p:sp>
        <p:nvSpPr>
          <p:cNvPr id="1771" name="Google Shape;1771;p188">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139</a:t>
            </a:fld>
            <a:endParaRPr sz="18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596348" y="274637"/>
            <a:ext cx="8090452"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err="1">
                <a:solidFill>
                  <a:srgbClr val="70659A"/>
                </a:solidFill>
              </a:rPr>
              <a:t>SLOs</a:t>
            </a:r>
            <a:r>
              <a:rPr lang="en-US" sz="4800" dirty="0">
                <a:solidFill>
                  <a:srgbClr val="70659A"/>
                </a:solidFill>
              </a:rPr>
              <a:t> are…</a:t>
            </a:r>
            <a:endParaRPr dirty="0"/>
          </a:p>
        </p:txBody>
      </p:sp>
      <p:sp>
        <p:nvSpPr>
          <p:cNvPr id="288" name="Google Shape;288;p29"/>
          <p:cNvSpPr txBox="1">
            <a:spLocks noGrp="1"/>
          </p:cNvSpPr>
          <p:nvPr>
            <p:ph type="body" idx="1"/>
          </p:nvPr>
        </p:nvSpPr>
        <p:spPr>
          <a:xfrm>
            <a:off x="422414" y="1464050"/>
            <a:ext cx="8299200" cy="4597500"/>
          </a:xfrm>
          <a:prstGeom prst="rect">
            <a:avLst/>
          </a:prstGeom>
          <a:noFill/>
          <a:ln>
            <a:noFill/>
          </a:ln>
        </p:spPr>
        <p:txBody>
          <a:bodyPr spcFirstLastPara="1" wrap="square" lIns="91425" tIns="91425" rIns="91425" bIns="91425" anchor="t" anchorCtr="0">
            <a:noAutofit/>
          </a:bodyPr>
          <a:lstStyle/>
          <a:p>
            <a:pPr marL="457200" marR="0" lvl="0" indent="-368935" algn="l" rtl="0">
              <a:lnSpc>
                <a:spcPct val="150000"/>
              </a:lnSpc>
              <a:spcBef>
                <a:spcPts val="0"/>
              </a:spcBef>
              <a:spcAft>
                <a:spcPts val="0"/>
              </a:spcAft>
              <a:buSzPts val="2210"/>
              <a:buFont typeface="Open Sans"/>
              <a:buChar char="●"/>
            </a:pP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An</a:t>
            </a:r>
            <a:r>
              <a:rPr lang="en-US">
                <a:latin typeface="Open Sans"/>
                <a:ea typeface="Open Sans"/>
                <a:cs typeface="Open Sans"/>
                <a:sym typeface="Open Sans"/>
              </a:rPr>
              <a:t> accurate, evidence-based process.</a:t>
            </a:r>
            <a:endParaRPr>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sz="2600" i="0" u="none" strike="noStrike" cap="none">
                <a:solidFill>
                  <a:schemeClr val="dk1"/>
                </a:solidFill>
                <a:latin typeface="Open Sans"/>
                <a:ea typeface="Open Sans"/>
                <a:cs typeface="Open Sans"/>
                <a:sym typeface="Open Sans"/>
              </a:rPr>
              <a:t>A concentrated look at instructional impact</a:t>
            </a:r>
            <a:r>
              <a:rPr lang="en-US">
                <a:latin typeface="Open Sans"/>
                <a:ea typeface="Open Sans"/>
                <a:cs typeface="Open Sans"/>
                <a:sym typeface="Open Sans"/>
              </a:rPr>
              <a:t>.</a:t>
            </a:r>
            <a:endParaRPr>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a:latin typeface="Open Sans"/>
                <a:ea typeface="Open Sans"/>
                <a:cs typeface="Open Sans"/>
                <a:sym typeface="Open Sans"/>
              </a:rPr>
              <a:t>Focused on a foundational skill of the course.</a:t>
            </a:r>
            <a:endParaRPr>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sz="2600" i="0" u="none" strike="noStrike" cap="none">
                <a:solidFill>
                  <a:schemeClr val="dk1"/>
                </a:solidFill>
                <a:latin typeface="Open Sans"/>
                <a:ea typeface="Open Sans"/>
                <a:cs typeface="Open Sans"/>
                <a:sym typeface="Open Sans"/>
              </a:rPr>
              <a:t>Evidence</a:t>
            </a:r>
            <a:r>
              <a:rPr lang="en-US">
                <a:latin typeface="Open Sans"/>
                <a:ea typeface="Open Sans"/>
                <a:cs typeface="Open Sans"/>
                <a:sym typeface="Open Sans"/>
              </a:rPr>
              <a:t>-based.</a:t>
            </a:r>
            <a:endParaRPr>
              <a:latin typeface="Open Sans"/>
              <a:ea typeface="Open Sans"/>
              <a:cs typeface="Open Sans"/>
              <a:sym typeface="Open Sans"/>
            </a:endParaRPr>
          </a:p>
          <a:p>
            <a:pPr marL="457200" marR="0" lvl="0" indent="-368935" algn="l" rtl="0">
              <a:lnSpc>
                <a:spcPct val="150000"/>
              </a:lnSpc>
              <a:spcBef>
                <a:spcPts val="0"/>
              </a:spcBef>
              <a:spcAft>
                <a:spcPts val="0"/>
              </a:spcAft>
              <a:buSzPts val="2210"/>
              <a:buFont typeface="Open Sans"/>
              <a:buChar char="●"/>
            </a:pPr>
            <a:r>
              <a:rPr lang="en-US" sz="2600" i="0" u="none" strike="noStrike" cap="none">
                <a:solidFill>
                  <a:schemeClr val="dk1"/>
                </a:solidFill>
                <a:latin typeface="Open Sans"/>
                <a:ea typeface="Open Sans"/>
                <a:cs typeface="Open Sans"/>
                <a:sym typeface="Open Sans"/>
              </a:rPr>
              <a:t>A means to teacher growth</a:t>
            </a:r>
            <a:r>
              <a:rPr lang="en-US">
                <a:latin typeface="Open Sans"/>
                <a:ea typeface="Open Sans"/>
                <a:cs typeface="Open Sans"/>
                <a:sym typeface="Open Sans"/>
              </a:rPr>
              <a:t>.</a:t>
            </a:r>
            <a:endParaRPr>
              <a:latin typeface="Open Sans"/>
              <a:ea typeface="Open Sans"/>
              <a:cs typeface="Open Sans"/>
              <a:sym typeface="Open Sans"/>
            </a:endParaRPr>
          </a:p>
        </p:txBody>
      </p:sp>
      <p:sp>
        <p:nvSpPr>
          <p:cNvPr id="289" name="Google Shape;289;p2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a:t>
            </a:fld>
            <a:endParaRPr sz="1800">
              <a:solidFill>
                <a:srgbClr val="FFFFFF"/>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p189"/>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2 </a:t>
            </a:r>
            <a:endParaRPr dirty="0"/>
          </a:p>
        </p:txBody>
      </p:sp>
      <p:pic>
        <p:nvPicPr>
          <p:cNvPr id="1778" name="Google Shape;1778;p189" descr="Screenshot of an empty table to be filled out with the following table headers from left to right:&#10;&#10;- Student ID&#10;- Student Name &#10;- Teacher Name &#10;- Course &#10;- Initial Skill Profile Level (Select from Drop Down)&#10;- Targeted Skill Profile Growth Goal (Select from Drop Down)&#10;- Evidence of Student Progress # 1&#10;- Evidence of Student Progress # 2&#10;- Evidence of Student Progress # 3&#10;- Middle of Year Progress Toward Targeted Growth Goal (Select from Drop Down) "/>
          <p:cNvPicPr preferRelativeResize="0"/>
          <p:nvPr/>
        </p:nvPicPr>
        <p:blipFill rotWithShape="1">
          <a:blip r:embed="rId3">
            <a:alphaModFix/>
          </a:blip>
          <a:srcRect/>
          <a:stretch/>
        </p:blipFill>
        <p:spPr>
          <a:xfrm>
            <a:off x="274180" y="1234553"/>
            <a:ext cx="8595639" cy="4388893"/>
          </a:xfrm>
          <a:prstGeom prst="rect">
            <a:avLst/>
          </a:prstGeom>
          <a:noFill/>
          <a:ln>
            <a:noFill/>
          </a:ln>
        </p:spPr>
      </p:pic>
      <p:sp>
        <p:nvSpPr>
          <p:cNvPr id="1779" name="Google Shape;1779;p18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140</a:t>
            </a:fld>
            <a:endParaRPr sz="1800">
              <a:solidFill>
                <a:srgbClr val="FFFFFF"/>
              </a:solidFill>
              <a:latin typeface="Calibri"/>
              <a:ea typeface="Calibri"/>
              <a:cs typeface="Calibri"/>
              <a:sym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190"/>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3 </a:t>
            </a:r>
            <a:endParaRPr dirty="0"/>
          </a:p>
        </p:txBody>
      </p:sp>
      <p:sp>
        <p:nvSpPr>
          <p:cNvPr id="1786" name="Google Shape;1786;p190"/>
          <p:cNvSpPr txBox="1">
            <a:spLocks noGrp="1"/>
          </p:cNvSpPr>
          <p:nvPr>
            <p:ph type="body" idx="1"/>
          </p:nvPr>
        </p:nvSpPr>
        <p:spPr>
          <a:xfrm>
            <a:off x="552893" y="1276974"/>
            <a:ext cx="8133900" cy="4403700"/>
          </a:xfrm>
          <a:prstGeom prst="rect">
            <a:avLst/>
          </a:prstGeom>
          <a:noFill/>
          <a:ln>
            <a:noFill/>
          </a:ln>
        </p:spPr>
        <p:txBody>
          <a:bodyPr spcFirstLastPara="1" wrap="square" lIns="91425" tIns="91425" rIns="91425" bIns="91425" anchor="t" anchorCtr="0">
            <a:noAutofit/>
          </a:bodyPr>
          <a:lstStyle/>
          <a:p>
            <a:pPr marL="457200" marR="0" lvl="0" indent="-381000" algn="l" rtl="0">
              <a:spcBef>
                <a:spcPts val="0"/>
              </a:spcBef>
              <a:spcAft>
                <a:spcPts val="0"/>
              </a:spcAft>
              <a:buSzPts val="2400"/>
              <a:buChar char="●"/>
            </a:pPr>
            <a:r>
              <a:rPr lang="en-US" sz="2400"/>
              <a:t>I</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0"/>
                  </a:ext>
                </a:extLst>
              </a:rPr>
              <a:t>ncludes:</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1"/>
                </a:ext>
              </a:extLst>
            </a:endParaRPr>
          </a:p>
          <a:p>
            <a:pPr marL="914400" lvl="1" indent="-368300" algn="l" rtl="0">
              <a:spcBef>
                <a:spcPts val="0"/>
              </a:spcBef>
              <a:spcAft>
                <a:spcPts val="0"/>
              </a:spcAft>
              <a:buSzPts val="2200"/>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2"/>
                  </a:ext>
                </a:extLst>
              </a:rPr>
              <a:t>Initial Skill Profile Level</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3"/>
                </a:ext>
              </a:extLst>
            </a:endParaRPr>
          </a:p>
          <a:p>
            <a:pPr marL="914400" lvl="1" indent="-368300" algn="l" rtl="0">
              <a:spcBef>
                <a:spcPts val="0"/>
              </a:spcBef>
              <a:spcAft>
                <a:spcPts val="0"/>
              </a:spcAft>
              <a:buSzPts val="2200"/>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4"/>
                  </a:ext>
                </a:extLst>
              </a:rPr>
              <a:t>T</a:t>
            </a:r>
            <a:r>
              <a:rPr lang="en-US" sz="2200"/>
              <a:t>argeted Skill Profile Growth Goal</a:t>
            </a:r>
            <a:endParaRPr sz="2200"/>
          </a:p>
          <a:p>
            <a:pPr marL="914400" lvl="1" indent="-368300" algn="l" rtl="0">
              <a:spcBef>
                <a:spcPts val="0"/>
              </a:spcBef>
              <a:spcAft>
                <a:spcPts val="0"/>
              </a:spcAft>
              <a:buSzPts val="2200"/>
              <a:buChar char="●"/>
            </a:pPr>
            <a:r>
              <a:rPr lang="en-US" sz="2200"/>
              <a:t>Progress Monitoring Evidence</a:t>
            </a:r>
            <a:endParaRPr sz="2200"/>
          </a:p>
          <a:p>
            <a:pPr marL="914400" lvl="1" indent="-368300" algn="l" rtl="0">
              <a:spcBef>
                <a:spcPts val="0"/>
              </a:spcBef>
              <a:spcAft>
                <a:spcPts val="0"/>
              </a:spcAft>
              <a:buSzPts val="2200"/>
              <a:buChar char="●"/>
            </a:pPr>
            <a:r>
              <a:rPr lang="en-US" sz="2200"/>
              <a:t>End of Year Student Skill Level</a:t>
            </a:r>
            <a:endParaRPr sz="2200"/>
          </a:p>
          <a:p>
            <a:pPr marL="914400" lvl="1" indent="-368300" algn="l" rtl="0">
              <a:spcBef>
                <a:spcPts val="0"/>
              </a:spcBef>
              <a:spcAft>
                <a:spcPts val="0"/>
              </a:spcAft>
              <a:buSzPts val="2200"/>
              <a:buChar char="●"/>
            </a:pPr>
            <a:r>
              <a:rPr lang="en-US" sz="2200"/>
              <a:t>Representation of Growth</a:t>
            </a:r>
            <a:endParaRPr sz="2200"/>
          </a:p>
          <a:p>
            <a:pPr marL="914400" lvl="1" indent="-381000" algn="l" rtl="0">
              <a:spcBef>
                <a:spcPts val="0"/>
              </a:spcBef>
              <a:spcAft>
                <a:spcPts val="0"/>
              </a:spcAft>
              <a:buSzPts val="2400"/>
              <a:buChar char="●"/>
            </a:pPr>
            <a:endParaRPr sz="2400"/>
          </a:p>
          <a:p>
            <a:pPr marL="457200" marR="0" lvl="0" indent="-381000" algn="l" rtl="0">
              <a:spcBef>
                <a:spcPts val="0"/>
              </a:spcBef>
              <a:spcAft>
                <a:spcPts val="0"/>
              </a:spcAft>
              <a:buSzPts val="2400"/>
              <a:buChar char="●"/>
            </a:pPr>
            <a:r>
              <a:rPr lang="en-US" sz="2400"/>
              <a:t>Mastery of assignments/evidence</a:t>
            </a:r>
            <a:endParaRPr sz="2400"/>
          </a:p>
          <a:p>
            <a:pPr marL="914400" lvl="1" indent="-368300" algn="l" rtl="0">
              <a:spcBef>
                <a:spcPts val="0"/>
              </a:spcBef>
              <a:spcAft>
                <a:spcPts val="0"/>
              </a:spcAft>
              <a:buSzPts val="2200"/>
              <a:buChar char="●"/>
            </a:pPr>
            <a:r>
              <a:rPr lang="en-US" sz="2200"/>
              <a:t>Scoring 1-5 </a:t>
            </a:r>
            <a:endParaRPr sz="2200"/>
          </a:p>
          <a:p>
            <a:pPr marL="914400" lvl="1" indent="-368300" algn="l" rtl="0">
              <a:spcBef>
                <a:spcPts val="0"/>
              </a:spcBef>
              <a:spcAft>
                <a:spcPts val="0"/>
              </a:spcAft>
              <a:buSzPts val="2200"/>
              <a:buChar char="●"/>
            </a:pPr>
            <a:r>
              <a:rPr lang="en-US" sz="2200"/>
              <a:t>Scoring %</a:t>
            </a:r>
            <a:endParaRPr sz="2200"/>
          </a:p>
          <a:p>
            <a:pPr marL="914400" lvl="1" indent="-358140" algn="l" rtl="0">
              <a:spcBef>
                <a:spcPts val="0"/>
              </a:spcBef>
              <a:spcAft>
                <a:spcPts val="0"/>
              </a:spcAft>
              <a:buSzPts val="2040"/>
              <a:buChar char="●"/>
            </a:pPr>
            <a:r>
              <a:rPr lang="en-US"/>
              <a:t>A-F</a:t>
            </a:r>
            <a:endParaRPr/>
          </a:p>
          <a:p>
            <a:pPr marL="140335" lvl="0" indent="0" algn="l" rtl="0">
              <a:spcBef>
                <a:spcPts val="580"/>
              </a:spcBef>
              <a:spcAft>
                <a:spcPts val="0"/>
              </a:spcAft>
              <a:buSzPts val="2210"/>
              <a:buNone/>
            </a:pPr>
            <a:endParaRPr/>
          </a:p>
        </p:txBody>
      </p:sp>
      <p:sp>
        <p:nvSpPr>
          <p:cNvPr id="1787" name="Google Shape;1787;p19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141</a:t>
            </a:fld>
            <a:endParaRPr sz="1800">
              <a:solidFill>
                <a:srgbClr val="FFFFFF"/>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191"/>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4 </a:t>
            </a:r>
            <a:endParaRPr dirty="0"/>
          </a:p>
        </p:txBody>
      </p:sp>
      <p:sp>
        <p:nvSpPr>
          <p:cNvPr id="1794" name="Google Shape;1794;p191"/>
          <p:cNvSpPr txBox="1">
            <a:spLocks noGrp="1"/>
          </p:cNvSpPr>
          <p:nvPr>
            <p:ph type="body" idx="1"/>
          </p:nvPr>
        </p:nvSpPr>
        <p:spPr>
          <a:xfrm>
            <a:off x="360388" y="1078346"/>
            <a:ext cx="8133907" cy="4925412"/>
          </a:xfrm>
          <a:prstGeom prst="rect">
            <a:avLst/>
          </a:prstGeom>
          <a:noFill/>
          <a:ln>
            <a:noFill/>
          </a:ln>
        </p:spPr>
        <p:txBody>
          <a:bodyPr spcFirstLastPara="1" wrap="square" lIns="91425" tIns="91425" rIns="91425" bIns="91425" anchor="t" anchorCtr="0">
            <a:noAutofit/>
          </a:bodyPr>
          <a:lstStyle/>
          <a:p>
            <a:pPr marL="457200" lvl="0" indent="-368935" algn="l" rtl="0">
              <a:spcBef>
                <a:spcPts val="0"/>
              </a:spcBef>
              <a:spcAft>
                <a:spcPts val="0"/>
              </a:spcAft>
              <a:buSzPts val="2210"/>
              <a:buChar char="●"/>
            </a:pPr>
            <a:r>
              <a:rPr lang="en-US"/>
              <a:t>A place to store data on student progress</a:t>
            </a:r>
            <a:endParaRPr/>
          </a:p>
          <a:p>
            <a:pPr marL="457200" lvl="0" indent="-368935" algn="l" rtl="0">
              <a:spcBef>
                <a:spcPts val="0"/>
              </a:spcBef>
              <a:spcAft>
                <a:spcPts val="0"/>
              </a:spcAft>
              <a:buSzPts val="2210"/>
              <a:buChar char="●"/>
            </a:pPr>
            <a:r>
              <a:rPr lang="en-US"/>
              <a:t>Numbers are a placeholder for how the student work aligns to the skill descriptors on the TSP</a:t>
            </a:r>
            <a:endParaRPr/>
          </a:p>
          <a:p>
            <a:pPr marL="140335" lvl="0" indent="0" algn="l" rtl="0">
              <a:spcBef>
                <a:spcPts val="580"/>
              </a:spcBef>
              <a:spcAft>
                <a:spcPts val="0"/>
              </a:spcAft>
              <a:buSzPts val="1530"/>
              <a:buNone/>
            </a:pPr>
            <a:endParaRPr sz="1800"/>
          </a:p>
          <a:p>
            <a:pPr marL="140335" lvl="0" indent="0" algn="l" rtl="0">
              <a:spcBef>
                <a:spcPts val="580"/>
              </a:spcBef>
              <a:spcAft>
                <a:spcPts val="0"/>
              </a:spcAft>
              <a:buSzPts val="2210"/>
              <a:buNone/>
            </a:pPr>
            <a:r>
              <a:rPr lang="en-US">
                <a:solidFill>
                  <a:srgbClr val="F47920"/>
                </a:solidFill>
              </a:rPr>
              <a:t>Example: </a:t>
            </a:r>
            <a:r>
              <a:rPr lang="en-US"/>
              <a:t>Assignment #1: Adding/Subtracting with Regrouping</a:t>
            </a:r>
            <a:endParaRPr/>
          </a:p>
        </p:txBody>
      </p:sp>
      <p:graphicFrame>
        <p:nvGraphicFramePr>
          <p:cNvPr id="1795" name="Google Shape;1795;p191"/>
          <p:cNvGraphicFramePr/>
          <p:nvPr/>
        </p:nvGraphicFramePr>
        <p:xfrm>
          <a:off x="562919" y="3792354"/>
          <a:ext cx="7728850" cy="2103125"/>
        </p:xfrm>
        <a:graphic>
          <a:graphicData uri="http://schemas.openxmlformats.org/drawingml/2006/table">
            <a:tbl>
              <a:tblPr firstRow="1" bandRow="1">
                <a:noFill/>
                <a:tableStyleId>{52045216-18D2-4814-BB6A-587B3A373916}</a:tableStyleId>
              </a:tblPr>
              <a:tblGrid>
                <a:gridCol w="3864425">
                  <a:extLst>
                    <a:ext uri="{9D8B030D-6E8A-4147-A177-3AD203B41FA5}">
                      <a16:colId xmlns:a16="http://schemas.microsoft.com/office/drawing/2014/main" val="20000"/>
                    </a:ext>
                  </a:extLst>
                </a:gridCol>
                <a:gridCol w="3864425">
                  <a:extLst>
                    <a:ext uri="{9D8B030D-6E8A-4147-A177-3AD203B41FA5}">
                      <a16:colId xmlns:a16="http://schemas.microsoft.com/office/drawing/2014/main" val="20001"/>
                    </a:ext>
                  </a:extLst>
                </a:gridCol>
              </a:tblGrid>
              <a:tr h="746275">
                <a:tc>
                  <a:txBody>
                    <a:bodyPr/>
                    <a:lstStyle/>
                    <a:p>
                      <a:pPr marL="0" marR="0" lvl="0" indent="0" algn="l" rtl="0">
                        <a:spcBef>
                          <a:spcPts val="0"/>
                        </a:spcBef>
                        <a:spcAft>
                          <a:spcPts val="0"/>
                        </a:spcAft>
                        <a:buNone/>
                      </a:pPr>
                      <a:r>
                        <a:rPr lang="en-US" sz="2000"/>
                        <a:t>What Skills Demonstrated in Student Work</a:t>
                      </a:r>
                      <a:endParaRPr/>
                    </a:p>
                  </a:txBody>
                  <a:tcPr marL="91450" marR="91450" marT="45725" marB="45725"/>
                </a:tc>
                <a:tc>
                  <a:txBody>
                    <a:bodyPr/>
                    <a:lstStyle/>
                    <a:p>
                      <a:pPr marL="0" marR="0" lvl="0" indent="0" algn="l" rtl="0">
                        <a:spcBef>
                          <a:spcPts val="0"/>
                        </a:spcBef>
                        <a:spcAft>
                          <a:spcPts val="0"/>
                        </a:spcAft>
                        <a:buNone/>
                      </a:pPr>
                      <a:r>
                        <a:rPr lang="en-US" sz="2000"/>
                        <a:t>What number goes on the tracker</a:t>
                      </a:r>
                      <a:endParaRPr/>
                    </a:p>
                  </a:txBody>
                  <a:tcPr marL="91450" marR="91450" marT="45725" marB="45725"/>
                </a:tc>
                <a:extLst>
                  <a:ext uri="{0D108BD9-81ED-4DB2-BD59-A6C34878D82A}">
                    <a16:rowId xmlns:a16="http://schemas.microsoft.com/office/drawing/2014/main" val="10000"/>
                  </a:ext>
                </a:extLst>
              </a:tr>
              <a:tr h="1356850">
                <a:tc>
                  <a:txBody>
                    <a:bodyPr/>
                    <a:lstStyle/>
                    <a:p>
                      <a:pPr marL="0" marR="0" lvl="0" indent="0" algn="l" rtl="0">
                        <a:spcBef>
                          <a:spcPts val="0"/>
                        </a:spcBef>
                        <a:spcAft>
                          <a:spcPts val="0"/>
                        </a:spcAft>
                        <a:buNone/>
                      </a:pPr>
                      <a:r>
                        <a:rPr lang="en-US" sz="2000"/>
                        <a:t>A student can add/subtract without regrouping but can’t add/subtract with regrouping</a:t>
                      </a:r>
                      <a:endParaRPr/>
                    </a:p>
                  </a:txBody>
                  <a:tcPr marL="91450" marR="91450" marT="45725" marB="45725"/>
                </a:tc>
                <a:tc>
                  <a:txBody>
                    <a:bodyPr/>
                    <a:lstStyle/>
                    <a:p>
                      <a:pPr marL="0" marR="0" lvl="0" indent="0" algn="l" rtl="0">
                        <a:spcBef>
                          <a:spcPts val="0"/>
                        </a:spcBef>
                        <a:spcAft>
                          <a:spcPts val="0"/>
                        </a:spcAft>
                        <a:buNone/>
                      </a:pPr>
                      <a:r>
                        <a:rPr lang="en-US" sz="2000" dirty="0"/>
                        <a:t>The number on the tracker might be a 1 or a 2, because that is how the actual student work aligns to the TSP descriptors for that skill.</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1796" name="Google Shape;1796;p19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142</a:t>
            </a:fld>
            <a:endParaRPr sz="1800">
              <a:solidFill>
                <a:srgbClr val="FFFFFF"/>
              </a:solidFill>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Google Shape;1802;p192"/>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Student Growth Tracker </a:t>
            </a:r>
            <a:r>
              <a:rPr lang="en-US" sz="4800" dirty="0">
                <a:solidFill>
                  <a:schemeClr val="lt1"/>
                </a:solidFill>
              </a:rPr>
              <a:t>– 5 </a:t>
            </a:r>
            <a:endParaRPr dirty="0"/>
          </a:p>
        </p:txBody>
      </p:sp>
      <p:pic>
        <p:nvPicPr>
          <p:cNvPr id="1803" name="Google Shape;1803;p192" descr="Screenshot of an empty table to be filled out with the following table headers from left to right:&#10;&#10;- Student ID&#10;- Student Name &#10;- Teacher Name &#10;- Course &#10;- Initial Skill Profile Level (Select from Drop Down)&#10;- Targeted Skill Profile Growth Goal (Select from Drop Down)&#10;- Evidence of Student Progress # 1&#10;- Evidence of Student Progress # 2&#10;- Evidence of Student Progress # 3&#10;- Middle of Year Progress Toward Targeted Growth Goal (Select from Drop Down) "/>
          <p:cNvPicPr preferRelativeResize="0"/>
          <p:nvPr/>
        </p:nvPicPr>
        <p:blipFill rotWithShape="1">
          <a:blip r:embed="rId3">
            <a:alphaModFix/>
          </a:blip>
          <a:srcRect/>
          <a:stretch/>
        </p:blipFill>
        <p:spPr>
          <a:xfrm>
            <a:off x="274180" y="1234553"/>
            <a:ext cx="8595639" cy="4388893"/>
          </a:xfrm>
          <a:prstGeom prst="rect">
            <a:avLst/>
          </a:prstGeom>
          <a:ln>
            <a:noFill/>
          </a:ln>
          <a:effectLst>
            <a:outerShdw blurRad="292100" dist="139700" dir="2700000" algn="tl" rotWithShape="0">
              <a:srgbClr val="333333">
                <a:alpha val="65000"/>
              </a:srgbClr>
            </a:outerShdw>
          </a:effectLst>
        </p:spPr>
      </p:pic>
      <p:sp>
        <p:nvSpPr>
          <p:cNvPr id="1804" name="Google Shape;1804;p19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143</a:t>
            </a:fld>
            <a:endParaRPr sz="1800">
              <a:solidFill>
                <a:srgbClr val="FFFFFF"/>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194"/>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F47920"/>
                </a:solidFill>
              </a:rPr>
              <a:t>Your Turn! </a:t>
            </a:r>
            <a:r>
              <a:rPr lang="en-US" sz="4800" dirty="0">
                <a:solidFill>
                  <a:schemeClr val="lt1"/>
                </a:solidFill>
              </a:rPr>
              <a:t>– 6 </a:t>
            </a:r>
            <a:endParaRPr dirty="0"/>
          </a:p>
        </p:txBody>
      </p:sp>
      <p:sp>
        <p:nvSpPr>
          <p:cNvPr id="1811" name="Google Shape;1811;p194"/>
          <p:cNvSpPr txBox="1">
            <a:spLocks noGrp="1"/>
          </p:cNvSpPr>
          <p:nvPr>
            <p:ph type="body" idx="1"/>
          </p:nvPr>
        </p:nvSpPr>
        <p:spPr>
          <a:xfrm>
            <a:off x="914400" y="1371600"/>
            <a:ext cx="7772400" cy="45974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9"/>
                  </a:ext>
                </a:extLst>
              </a:rPr>
              <a:t>Open the Excel document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0"/>
                </a:ext>
              </a:extLst>
            </a:endParaRPr>
          </a:p>
          <a:p>
            <a:pPr marL="457200" marR="0" lvl="0" indent="-368935" algn="l" rtl="0">
              <a:spcBef>
                <a:spcPts val="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1"/>
                  </a:ext>
                </a:extLst>
              </a:rPr>
              <a:t>Complete the tracker for 5 sample students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2"/>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3"/>
                  </a:ext>
                </a:extLst>
              </a:rPr>
              <a:t>Sources of data from BOE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4"/>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5"/>
                  </a:ext>
                </a:extLst>
              </a:rPr>
              <a:t>Com</a:t>
            </a:r>
            <a:r>
              <a:rPr lang="en-US"/>
              <a:t>plete each column with score that reflects student skill level as it aligns to descriptors in the TSP</a:t>
            </a:r>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6"/>
                  </a:ext>
                </a:extLst>
              </a:rPr>
              <a:t>Teacher POV</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7"/>
                </a:ext>
              </a:extLst>
            </a:endParaRPr>
          </a:p>
          <a:p>
            <a:pPr marL="914400" lvl="1" indent="-358140" algn="l" rtl="0">
              <a:spcBef>
                <a:spcPts val="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8"/>
                  </a:ext>
                </a:extLst>
              </a:rPr>
              <a:t>Leader POV</a:t>
            </a:r>
            <a:endParaRPr/>
          </a:p>
          <a:p>
            <a:pPr marL="457200" marR="0" lvl="0" indent="-368935" algn="l" rtl="0">
              <a:spcBef>
                <a:spcPts val="0"/>
              </a:spcBef>
              <a:spcAft>
                <a:spcPts val="0"/>
              </a:spcAft>
              <a:buSzPts val="2210"/>
              <a:buChar char="●"/>
            </a:pPr>
            <a:r>
              <a:rPr lang="en-US"/>
              <a:t>Write down</a:t>
            </a:r>
            <a:endParaRPr/>
          </a:p>
          <a:p>
            <a:pPr marL="914400" lvl="1" indent="-358140" algn="l" rtl="0">
              <a:spcBef>
                <a:spcPts val="0"/>
              </a:spcBef>
              <a:spcAft>
                <a:spcPts val="0"/>
              </a:spcAft>
              <a:buSzPts val="2040"/>
              <a:buChar char="●"/>
            </a:pPr>
            <a:r>
              <a:rPr lang="en-US"/>
              <a:t>Extra questions</a:t>
            </a:r>
            <a:endParaRPr/>
          </a:p>
          <a:p>
            <a:pPr marL="914400" lvl="1" indent="-358140" algn="l" rtl="0">
              <a:spcBef>
                <a:spcPts val="0"/>
              </a:spcBef>
              <a:spcAft>
                <a:spcPts val="0"/>
              </a:spcAft>
              <a:buSzPts val="2040"/>
              <a:buChar char="●"/>
            </a:pPr>
            <a:r>
              <a:rPr lang="en-US"/>
              <a:t>Areas of greater support</a:t>
            </a:r>
            <a:endParaRPr/>
          </a:p>
          <a:p>
            <a:pPr marL="274320" marR="0" lvl="0" indent="0" algn="l" rtl="0">
              <a:spcBef>
                <a:spcPts val="580"/>
              </a:spcBef>
              <a:spcAft>
                <a:spcPts val="0"/>
              </a:spcAft>
              <a:buClr>
                <a:schemeClr val="accent1"/>
              </a:buClr>
              <a:buSzPts val="2210"/>
              <a:buFont typeface="Noto Sans Symbols"/>
              <a:buNone/>
            </a:pPr>
            <a:endParaRPr/>
          </a:p>
        </p:txBody>
      </p:sp>
      <p:sp>
        <p:nvSpPr>
          <p:cNvPr id="1812" name="Google Shape;1812;p194"/>
          <p:cNvSpPr txBox="1"/>
          <p:nvPr/>
        </p:nvSpPr>
        <p:spPr>
          <a:xfrm>
            <a:off x="5727030" y="3898232"/>
            <a:ext cx="2959769" cy="2031325"/>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Remember: You are entering numbers, but they are just “stand ins” for how the student work aligns to skill descriptors on TSP. Not about the numbers as much as about the skills.</a:t>
            </a:r>
            <a:endParaRPr/>
          </a:p>
        </p:txBody>
      </p:sp>
      <p:pic>
        <p:nvPicPr>
          <p:cNvPr id="1813" name="Google Shape;1813;p19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72000" y="3742489"/>
            <a:ext cx="914400" cy="914400"/>
          </a:xfrm>
          <a:prstGeom prst="rect">
            <a:avLst/>
          </a:prstGeom>
          <a:noFill/>
          <a:ln>
            <a:noFill/>
          </a:ln>
        </p:spPr>
      </p:pic>
      <p:sp>
        <p:nvSpPr>
          <p:cNvPr id="1814" name="Google Shape;1814;p19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144</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195"/>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Getting Students Involved </a:t>
            </a:r>
            <a:endParaRPr dirty="0"/>
          </a:p>
        </p:txBody>
      </p:sp>
      <p:sp>
        <p:nvSpPr>
          <p:cNvPr id="1821" name="Google Shape;1821;p195"/>
          <p:cNvSpPr txBox="1">
            <a:spLocks noGrp="1"/>
          </p:cNvSpPr>
          <p:nvPr>
            <p:ph type="body" idx="1"/>
          </p:nvPr>
        </p:nvSpPr>
        <p:spPr>
          <a:xfrm>
            <a:off x="914400" y="1025760"/>
            <a:ext cx="7772400" cy="45974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9"/>
                  </a:ext>
                </a:extLst>
              </a:rPr>
              <a:t>Guidance</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0"/>
                </a:ext>
              </a:extLst>
            </a:endParaRPr>
          </a:p>
          <a:p>
            <a:pPr marL="914400" lvl="1" indent="-358140" algn="l" rtl="0">
              <a:spcBef>
                <a:spcPts val="0"/>
              </a:spcBef>
              <a:spcAft>
                <a:spcPts val="0"/>
              </a:spcAft>
              <a:buSzPts val="204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1"/>
                  </a:ext>
                </a:extLst>
              </a:rPr>
              <a:t>Teacher scripts out full-class investment strategy</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2"/>
                </a:ext>
              </a:extLst>
            </a:endParaRPr>
          </a:p>
          <a:p>
            <a:pPr marL="1371600" lvl="2" indent="-336550" algn="l" rtl="0">
              <a:spcBef>
                <a:spcPts val="0"/>
              </a:spcBef>
              <a:spcAft>
                <a:spcPts val="0"/>
              </a:spcAft>
              <a:buSzPts val="17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3"/>
                  </a:ext>
                </a:extLst>
              </a:rPr>
              <a:t>Wh</a:t>
            </a:r>
            <a:r>
              <a:rPr lang="en-US" dirty="0"/>
              <a:t>y are we having these conversations?</a:t>
            </a:r>
            <a:endParaRPr dirty="0"/>
          </a:p>
          <a:p>
            <a:pPr marL="1371600" lvl="2" indent="-336550" algn="l" rtl="0">
              <a:spcBef>
                <a:spcPts val="0"/>
              </a:spcBef>
              <a:spcAft>
                <a:spcPts val="0"/>
              </a:spcAft>
              <a:buSzPts val="1700"/>
              <a:buChar char="●"/>
            </a:pPr>
            <a:r>
              <a:rPr lang="en-US" dirty="0"/>
              <a:t>Why is goal setting important?</a:t>
            </a:r>
            <a:endParaRPr dirty="0"/>
          </a:p>
          <a:p>
            <a:pPr marL="914400" lvl="1" indent="-358140" algn="l" rtl="0">
              <a:spcBef>
                <a:spcPts val="0"/>
              </a:spcBef>
              <a:spcAft>
                <a:spcPts val="0"/>
              </a:spcAft>
              <a:buSzPts val="2040"/>
              <a:buChar char="●"/>
            </a:pPr>
            <a:r>
              <a:rPr lang="en-US" dirty="0"/>
              <a:t>Teacher scripts out individual conversations</a:t>
            </a:r>
            <a:endParaRPr dirty="0"/>
          </a:p>
          <a:p>
            <a:pPr marL="1371600" lvl="2" indent="-336550" algn="l" rtl="0">
              <a:spcBef>
                <a:spcPts val="0"/>
              </a:spcBef>
              <a:spcAft>
                <a:spcPts val="0"/>
              </a:spcAft>
              <a:buSzPts val="1700"/>
              <a:buChar char="●"/>
            </a:pPr>
            <a:r>
              <a:rPr lang="en-US" dirty="0"/>
              <a:t>Explain goal to student (based on data)</a:t>
            </a:r>
            <a:endParaRPr dirty="0"/>
          </a:p>
          <a:p>
            <a:pPr marL="1371600" lvl="2" indent="-336550" algn="l" rtl="0">
              <a:spcBef>
                <a:spcPts val="0"/>
              </a:spcBef>
              <a:spcAft>
                <a:spcPts val="0"/>
              </a:spcAft>
              <a:buSzPts val="1700"/>
              <a:buChar char="●"/>
            </a:pPr>
            <a:r>
              <a:rPr lang="en-US" dirty="0"/>
              <a:t>Brief conversation to invest student/create individual plan</a:t>
            </a:r>
            <a:endParaRPr dirty="0"/>
          </a:p>
          <a:p>
            <a:pPr marL="1371600" lvl="2" indent="-336550" algn="l" rtl="0">
              <a:spcBef>
                <a:spcPts val="0"/>
              </a:spcBef>
              <a:spcAft>
                <a:spcPts val="0"/>
              </a:spcAft>
              <a:buSzPts val="1700"/>
              <a:buChar char="●"/>
            </a:pPr>
            <a:r>
              <a:rPr lang="en-US" dirty="0"/>
              <a:t>Record goal</a:t>
            </a:r>
            <a:endParaRPr dirty="0"/>
          </a:p>
          <a:p>
            <a:pPr marL="914400" lvl="1" indent="-358140" algn="l" rtl="0">
              <a:spcBef>
                <a:spcPts val="0"/>
              </a:spcBef>
              <a:spcAft>
                <a:spcPts val="0"/>
              </a:spcAft>
              <a:buSzPts val="2040"/>
              <a:buChar char="●"/>
            </a:pPr>
            <a:r>
              <a:rPr lang="en-US" dirty="0"/>
              <a:t>Teacher creates a tracker (example below)</a:t>
            </a:r>
            <a:endParaRPr dirty="0"/>
          </a:p>
          <a:p>
            <a:pPr marL="1371600" lvl="2" indent="-336550" algn="l" rtl="0">
              <a:spcBef>
                <a:spcPts val="0"/>
              </a:spcBef>
              <a:spcAft>
                <a:spcPts val="0"/>
              </a:spcAft>
              <a:buSzPts val="1700"/>
              <a:buChar char="●"/>
            </a:pPr>
            <a:r>
              <a:rPr lang="en-US" dirty="0"/>
              <a:t>Determine a place for students to record progress towards goals</a:t>
            </a:r>
            <a:endParaRPr dirty="0"/>
          </a:p>
        </p:txBody>
      </p:sp>
      <p:pic>
        <p:nvPicPr>
          <p:cNvPr id="1822" name="Google Shape;1822;p195" descr="Screenshot of an example Student Growth Tracker with areas to fill in a Skill Statement, and Scores for Student Learning Objective Process as follows&#10;&#10;- Initial Skill Profile Level&#10;- Targeted Skill Growth Goal&#10;- Assignment #1 &#10;- Assignment #2 &#10;- Middle of Year On Track? &#10;- Assignment #3 &#10;- Assignment #4 &#10;- Assignment #5&#10;&#10;At the bottom is an area for a &quot;Teacher Signature&quot; and &quot;Met Goal?&quot;"/>
          <p:cNvPicPr preferRelativeResize="0"/>
          <p:nvPr/>
        </p:nvPicPr>
        <p:blipFill rotWithShape="1">
          <a:blip r:embed="rId3">
            <a:alphaModFix/>
          </a:blip>
          <a:srcRect/>
          <a:stretch/>
        </p:blipFill>
        <p:spPr>
          <a:xfrm>
            <a:off x="2448773" y="4858082"/>
            <a:ext cx="6469941" cy="1920406"/>
          </a:xfrm>
          <a:prstGeom prst="rect">
            <a:avLst/>
          </a:prstGeom>
          <a:ln>
            <a:noFill/>
          </a:ln>
          <a:effectLst>
            <a:outerShdw blurRad="292100" dist="139700" dir="2700000" algn="tl" rotWithShape="0">
              <a:srgbClr val="333333">
                <a:alpha val="65000"/>
              </a:srgbClr>
            </a:outerShdw>
          </a:effectLst>
        </p:spPr>
      </p:pic>
      <p:sp>
        <p:nvSpPr>
          <p:cNvPr id="1823" name="Google Shape;1823;p19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145</a:t>
            </a:fld>
            <a:endParaRPr sz="1800">
              <a:solidFill>
                <a:srgbClr val="FFFFFF"/>
              </a:solidFill>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96"/>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rmAutofit/>
          </a:bodyPr>
          <a:lstStyle/>
          <a:p>
            <a:pPr marL="255985" marR="0" lvl="0" indent="-255985" algn="l" rtl="0">
              <a:lnSpc>
                <a:spcPct val="100000"/>
              </a:lnSpc>
              <a:spcBef>
                <a:spcPts val="0"/>
              </a:spcBef>
              <a:spcAft>
                <a:spcPts val="0"/>
              </a:spcAft>
              <a:buClr>
                <a:schemeClr val="lt1"/>
              </a:buClr>
              <a:buSzPts val="4000"/>
              <a:buFont typeface="Arial"/>
              <a:buNone/>
            </a:pPr>
            <a:r>
              <a:rPr lang="en-US" sz="4000" b="0" i="0" u="none" strike="noStrike" cap="none" dirty="0">
                <a:solidFill>
                  <a:schemeClr val="lt1"/>
                </a:solidFill>
                <a:latin typeface="Source Sans Pro"/>
                <a:ea typeface="Source Sans Pro"/>
                <a:cs typeface="Source Sans Pro"/>
                <a:sym typeface="Source Sans Pro"/>
              </a:rPr>
              <a:t>Success Criteria </a:t>
            </a:r>
            <a:endParaRPr dirty="0"/>
          </a:p>
        </p:txBody>
      </p:sp>
      <p:sp>
        <p:nvSpPr>
          <p:cNvPr id="1830" name="Google Shape;1830;p196"/>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100" b="1" dirty="0"/>
              <a:t>a. Plan/Differentiate </a:t>
            </a:r>
            <a:endParaRPr sz="2100" b="1" dirty="0"/>
          </a:p>
          <a:p>
            <a:pPr marL="457200" lvl="0" indent="-361950" algn="l" rtl="0">
              <a:lnSpc>
                <a:spcPct val="90000"/>
              </a:lnSpc>
              <a:spcBef>
                <a:spcPts val="420"/>
              </a:spcBef>
              <a:spcAft>
                <a:spcPts val="0"/>
              </a:spcAft>
              <a:buSzPts val="2100"/>
              <a:buChar char="●"/>
            </a:pP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4"/>
                  </a:ext>
                </a:extLst>
              </a:rPr>
              <a:t>Considers highest and lowest skill levels in planning so that all students are supported to meet targeted growth goals</a:t>
            </a:r>
            <a:endParaRPr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5"/>
                </a:ext>
              </a:extLst>
            </a:endParaRPr>
          </a:p>
          <a:p>
            <a:pPr marL="457200" lvl="0" indent="-361950" algn="l" rtl="0">
              <a:lnSpc>
                <a:spcPct val="90000"/>
              </a:lnSpc>
              <a:spcBef>
                <a:spcPts val="0"/>
              </a:spcBef>
              <a:spcAft>
                <a:spcPts val="0"/>
              </a:spcAft>
              <a:buSzPts val="2100"/>
              <a:buChar char="●"/>
            </a:pP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6"/>
                  </a:ext>
                </a:extLst>
              </a:rPr>
              <a:t>Challenges all students regularly</a:t>
            </a:r>
            <a:b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6"/>
                  </a:ext>
                </a:extLst>
              </a:rPr>
            </a:br>
            <a:r>
              <a:rPr lang="en-US" sz="21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6"/>
                  </a:ext>
                </a:extLst>
              </a:rPr>
              <a:t>-U</a:t>
            </a:r>
            <a:r>
              <a:rPr lang="en-US" sz="2100" dirty="0"/>
              <a:t>ses evidence of student work/skill levels to drive planning</a:t>
            </a:r>
            <a:endParaRPr dirty="0"/>
          </a:p>
          <a:p>
            <a:pPr marL="0" lvl="0" indent="0" algn="l" rtl="0">
              <a:lnSpc>
                <a:spcPct val="90000"/>
              </a:lnSpc>
              <a:spcBef>
                <a:spcPts val="420"/>
              </a:spcBef>
              <a:spcAft>
                <a:spcPts val="0"/>
              </a:spcAft>
              <a:buNone/>
            </a:pPr>
            <a:r>
              <a:rPr lang="en-US" sz="2100" b="1" dirty="0"/>
              <a:t>b. Monitor and Adjust</a:t>
            </a:r>
            <a:endParaRPr sz="2100" b="1" dirty="0"/>
          </a:p>
          <a:p>
            <a:pPr marL="457200" lvl="0" indent="-361950" algn="l" rtl="0">
              <a:lnSpc>
                <a:spcPct val="90000"/>
              </a:lnSpc>
              <a:spcBef>
                <a:spcPts val="420"/>
              </a:spcBef>
              <a:spcAft>
                <a:spcPts val="0"/>
              </a:spcAft>
              <a:buSzPts val="2100"/>
              <a:buChar char="●"/>
            </a:pPr>
            <a:r>
              <a:rPr lang="en-US" sz="2100" dirty="0"/>
              <a:t>Assesses student progress on </a:t>
            </a:r>
            <a:r>
              <a:rPr lang="en-US" sz="2100" dirty="0" err="1"/>
              <a:t>SLO</a:t>
            </a:r>
            <a:r>
              <a:rPr lang="en-US" sz="2100" dirty="0"/>
              <a:t> at least twice per </a:t>
            </a:r>
            <a:r>
              <a:rPr lang="en-US" sz="2100"/>
              <a:t>semester </a:t>
            </a:r>
            <a:endParaRPr sz="2100" dirty="0"/>
          </a:p>
          <a:p>
            <a:pPr marL="457200" lvl="0" indent="-361950" algn="l" rtl="0">
              <a:lnSpc>
                <a:spcPct val="90000"/>
              </a:lnSpc>
              <a:spcBef>
                <a:spcPts val="0"/>
              </a:spcBef>
              <a:spcAft>
                <a:spcPts val="0"/>
              </a:spcAft>
              <a:buSzPts val="2100"/>
              <a:buChar char="●"/>
            </a:pPr>
            <a:r>
              <a:rPr lang="en-US" sz="2100" dirty="0"/>
              <a:t>Assessments are aligned to </a:t>
            </a:r>
            <a:r>
              <a:rPr lang="en-US" sz="2100" dirty="0" err="1"/>
              <a:t>SLO</a:t>
            </a:r>
            <a:r>
              <a:rPr lang="en-US" sz="2100" dirty="0"/>
              <a:t> Skill Statement in content and rigor</a:t>
            </a:r>
            <a:endParaRPr sz="2100" dirty="0"/>
          </a:p>
          <a:p>
            <a:pPr marL="457200" lvl="0" indent="-361950" algn="l" rtl="0">
              <a:lnSpc>
                <a:spcPct val="90000"/>
              </a:lnSpc>
              <a:spcBef>
                <a:spcPts val="0"/>
              </a:spcBef>
              <a:spcAft>
                <a:spcPts val="0"/>
              </a:spcAft>
              <a:buSzPts val="2100"/>
              <a:buChar char="●"/>
            </a:pPr>
            <a:r>
              <a:rPr lang="en-US" sz="2100" dirty="0"/>
              <a:t>Adjusts pedagogy and lesson plans based on assessment results</a:t>
            </a:r>
            <a:endParaRPr sz="2100" dirty="0"/>
          </a:p>
          <a:p>
            <a:pPr marL="457200" lvl="0" indent="-361950" algn="l" rtl="0">
              <a:lnSpc>
                <a:spcPct val="90000"/>
              </a:lnSpc>
              <a:spcBef>
                <a:spcPts val="0"/>
              </a:spcBef>
              <a:spcAft>
                <a:spcPts val="0"/>
              </a:spcAft>
              <a:buSzPts val="2100"/>
              <a:buChar char="●"/>
            </a:pPr>
            <a:r>
              <a:rPr lang="en-US" sz="2100" dirty="0"/>
              <a:t>Compiles a valid and reliable body of evidence of student work, aligned to the Skill Statement</a:t>
            </a:r>
            <a:endParaRPr dirty="0"/>
          </a:p>
          <a:p>
            <a:pPr marL="0" lvl="0" indent="0" algn="l" rtl="0">
              <a:lnSpc>
                <a:spcPct val="90000"/>
              </a:lnSpc>
              <a:spcBef>
                <a:spcPts val="420"/>
              </a:spcBef>
              <a:spcAft>
                <a:spcPts val="0"/>
              </a:spcAft>
              <a:buNone/>
            </a:pPr>
            <a:r>
              <a:rPr lang="en-US" sz="2100" b="1" dirty="0"/>
              <a:t>c. Collaborate </a:t>
            </a:r>
            <a:endParaRPr sz="2100" b="1" dirty="0"/>
          </a:p>
          <a:p>
            <a:pPr marL="457200" lvl="0" indent="-361950" algn="l" rtl="0">
              <a:lnSpc>
                <a:spcPct val="90000"/>
              </a:lnSpc>
              <a:spcBef>
                <a:spcPts val="420"/>
              </a:spcBef>
              <a:spcAft>
                <a:spcPts val="0"/>
              </a:spcAft>
              <a:buSzPts val="2100"/>
              <a:buChar char="●"/>
            </a:pPr>
            <a:r>
              <a:rPr lang="en-US" sz="2100" dirty="0"/>
              <a:t>Collaborates in order to ensure alignment with district and campus expectations </a:t>
            </a:r>
            <a:endParaRPr sz="2100" dirty="0"/>
          </a:p>
        </p:txBody>
      </p:sp>
      <p:sp>
        <p:nvSpPr>
          <p:cNvPr id="1831" name="Google Shape;1831;p196" descr="Arrow pointing to &quot;b. Monitor and Adjust&quot; "/>
          <p:cNvSpPr/>
          <p:nvPr/>
        </p:nvSpPr>
        <p:spPr>
          <a:xfrm rot="10559800">
            <a:off x="2844053" y="2889502"/>
            <a:ext cx="1637195" cy="408695"/>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832" name="Google Shape;1832;p19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146</a:t>
            </a:fld>
            <a:endParaRPr sz="1800">
              <a:solidFill>
                <a:srgbClr val="FFFFFF"/>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Google Shape;1846;p198"/>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dirty="0"/>
              <a:t>Essential Question</a:t>
            </a:r>
            <a:endParaRPr dirty="0"/>
          </a:p>
        </p:txBody>
      </p:sp>
      <p:pic>
        <p:nvPicPr>
          <p:cNvPr id="1848" name="Google Shape;1848;p198" descr="Are students progressing toward targets? "/>
          <p:cNvPicPr preferRelativeResize="0"/>
          <p:nvPr/>
        </p:nvPicPr>
        <p:blipFill rotWithShape="1">
          <a:blip r:embed="rId3">
            <a:alphaModFix/>
          </a:blip>
          <a:srcRect/>
          <a:stretch/>
        </p:blipFill>
        <p:spPr>
          <a:xfrm>
            <a:off x="1638300" y="1372550"/>
            <a:ext cx="5843148" cy="4491604"/>
          </a:xfrm>
          <a:prstGeom prst="rect">
            <a:avLst/>
          </a:prstGeom>
          <a:noFill/>
          <a:ln>
            <a:noFill/>
          </a:ln>
        </p:spPr>
      </p:pic>
      <p:sp>
        <p:nvSpPr>
          <p:cNvPr id="1849" name="Google Shape;1849;p19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147</a:t>
            </a:fld>
            <a:endParaRPr sz="1800">
              <a:solidFill>
                <a:srgbClr val="FFFFFF"/>
              </a:solidFill>
              <a:latin typeface="Calibri"/>
              <a:ea typeface="Calibri"/>
              <a:cs typeface="Calibri"/>
              <a:sym typeface="Calibri"/>
            </a:endParaRPr>
          </a:p>
        </p:txBody>
      </p:sp>
      <p:sp>
        <p:nvSpPr>
          <p:cNvPr id="1847" name="Google Shape;1847;p198">
            <a:extLst>
              <a:ext uri="{C183D7F6-B498-43B3-948B-1728B52AA6E4}">
                <adec:decorative xmlns:adec="http://schemas.microsoft.com/office/drawing/2017/decorative" val="1"/>
              </a:ext>
            </a:extLst>
          </p:cNvPr>
          <p:cNvSpPr>
            <a:spLocks noGrp="1"/>
          </p:cNvSpPr>
          <p:nvPr>
            <p:ph type="sldNum" idx="12"/>
          </p:nvPr>
        </p:nvSpPr>
        <p:spPr>
          <a:xfrm>
            <a:off x="8474201" y="6210644"/>
            <a:ext cx="496037" cy="474173"/>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147</a:t>
            </a:fld>
            <a:endParaRPr sz="1800">
              <a:solidFill>
                <a:srgbClr val="FFFFFF"/>
              </a:solidFill>
              <a:latin typeface="Calibri"/>
              <a:ea typeface="Calibri"/>
              <a:cs typeface="Calibri"/>
              <a:sym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99"/>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Middle of Year Conference </a:t>
            </a:r>
            <a:r>
              <a:rPr lang="en-US" sz="4800" dirty="0">
                <a:solidFill>
                  <a:schemeClr val="lt1"/>
                </a:solidFill>
              </a:rPr>
              <a:t>– 2 </a:t>
            </a:r>
            <a:endParaRPr dirty="0"/>
          </a:p>
        </p:txBody>
      </p:sp>
      <p:sp>
        <p:nvSpPr>
          <p:cNvPr id="1856" name="Google Shape;1856;p199"/>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447040" lvl="1" indent="0" algn="l" rtl="0">
              <a:spcBef>
                <a:spcPts val="0"/>
              </a:spcBef>
              <a:spcAft>
                <a:spcPts val="0"/>
              </a:spcAft>
              <a:buSzPts val="2210"/>
              <a:buNone/>
            </a:pPr>
            <a:r>
              <a:rPr lang="en-US" sz="2600" dirty="0"/>
              <a:t>In preparation for the meeting, review:</a:t>
            </a:r>
            <a:endParaRPr sz="2600" dirty="0"/>
          </a:p>
          <a:p>
            <a:pPr marL="447040" lvl="1" indent="0" algn="l" rtl="0">
              <a:spcBef>
                <a:spcPts val="0"/>
              </a:spcBef>
              <a:spcAft>
                <a:spcPts val="0"/>
              </a:spcAft>
              <a:buSzPts val="2210"/>
              <a:buNone/>
            </a:pPr>
            <a:endParaRPr sz="2600" dirty="0"/>
          </a:p>
          <a:p>
            <a:pPr marL="914400" lvl="0" indent="-393700" algn="l" rtl="0">
              <a:spcBef>
                <a:spcPts val="370"/>
              </a:spcBef>
              <a:spcAft>
                <a:spcPts val="0"/>
              </a:spcAft>
              <a:buSzPts val="2600"/>
              <a:buChar char="●"/>
            </a:pP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5"/>
                  </a:ext>
                </a:extLst>
              </a:rPr>
              <a:t>Student Growth Tracker</a:t>
            </a:r>
            <a:endParaRPr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6"/>
                </a:ext>
              </a:extLst>
            </a:endParaRPr>
          </a:p>
          <a:p>
            <a:pPr marL="914400" lvl="0" indent="0" algn="l" rtl="0">
              <a:spcBef>
                <a:spcPts val="370"/>
              </a:spcBef>
              <a:spcAft>
                <a:spcPts val="0"/>
              </a:spcAft>
              <a:buNone/>
            </a:pPr>
            <a:endParaRPr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7"/>
                </a:ext>
              </a:extLst>
            </a:endParaRPr>
          </a:p>
          <a:p>
            <a:pPr marL="914400" lvl="0" indent="-393700" algn="l" rtl="0">
              <a:spcBef>
                <a:spcPts val="370"/>
              </a:spcBef>
              <a:spcAft>
                <a:spcPts val="0"/>
              </a:spcAft>
              <a:buSzPts val="2600"/>
              <a:buChar char="●"/>
            </a:pP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8"/>
                  </a:ext>
                </a:extLst>
              </a:rPr>
              <a:t>Student samples from the Body of Evidence</a:t>
            </a:r>
            <a:endParaRPr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9"/>
                </a:ext>
              </a:extLst>
            </a:endParaRPr>
          </a:p>
          <a:p>
            <a:pPr marL="914400" lvl="0" indent="0" algn="l" rtl="0">
              <a:spcBef>
                <a:spcPts val="370"/>
              </a:spcBef>
              <a:spcAft>
                <a:spcPts val="0"/>
              </a:spcAft>
              <a:buNone/>
            </a:pPr>
            <a:endParaRPr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0"/>
                </a:ext>
              </a:extLst>
            </a:endParaRPr>
          </a:p>
          <a:p>
            <a:pPr marL="914400" lvl="0" indent="-393700" algn="l" rtl="0">
              <a:spcBef>
                <a:spcPts val="370"/>
              </a:spcBef>
              <a:spcAft>
                <a:spcPts val="0"/>
              </a:spcAft>
              <a:buSzPts val="2600"/>
              <a:buChar char="●"/>
            </a:pP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1"/>
                  </a:ext>
                </a:extLst>
              </a:rPr>
              <a:t>Data (number of students on track/off track to </a:t>
            </a:r>
            <a:r>
              <a:rPr lang="en-US" sz="2600" dirty="0"/>
              <a:t>meet</a:t>
            </a:r>
            <a:r>
              <a:rPr lang="en-US" dirty="0"/>
              <a:t> </a:t>
            </a:r>
            <a:r>
              <a:rPr lang="en-US" sz="2600" dirty="0"/>
              <a:t> goals) </a:t>
            </a:r>
            <a:endParaRPr dirty="0"/>
          </a:p>
          <a:p>
            <a:pPr marL="140335" lvl="0" indent="0" algn="l" rtl="0">
              <a:spcBef>
                <a:spcPts val="580"/>
              </a:spcBef>
              <a:spcAft>
                <a:spcPts val="0"/>
              </a:spcAft>
              <a:buSzPts val="2210"/>
              <a:buNone/>
            </a:pPr>
            <a:endParaRPr dirty="0"/>
          </a:p>
        </p:txBody>
      </p:sp>
      <p:sp>
        <p:nvSpPr>
          <p:cNvPr id="1857" name="Google Shape;1857;p19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148</a:t>
            </a:fld>
            <a:endParaRPr sz="1800">
              <a:solidFill>
                <a:srgbClr val="FFFFFF"/>
              </a:solidFill>
              <a:latin typeface="Calibri"/>
              <a:ea typeface="Calibri"/>
              <a:cs typeface="Calibri"/>
              <a:sym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917"/>
        <p:cNvGrpSpPr/>
        <p:nvPr/>
      </p:nvGrpSpPr>
      <p:grpSpPr>
        <a:xfrm>
          <a:off x="0" y="0"/>
          <a:ext cx="0" cy="0"/>
          <a:chOff x="0" y="0"/>
          <a:chExt cx="0" cy="0"/>
        </a:xfrm>
      </p:grpSpPr>
      <p:sp>
        <p:nvSpPr>
          <p:cNvPr id="1918" name="Google Shape;1918;p204"/>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Determining EOY Skill Levels</a:t>
            </a:r>
            <a:endParaRPr dirty="0"/>
          </a:p>
        </p:txBody>
      </p:sp>
      <p:sp>
        <p:nvSpPr>
          <p:cNvPr id="1919" name="Google Shape;1919;p204"/>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3"/>
                  </a:ext>
                </a:extLst>
              </a:rPr>
              <a:t>Using Student work to determine end of year skill levels</a:t>
            </a:r>
            <a:endParaRPr b="1">
              <a:solidFill>
                <a:schemeClr val="dk1"/>
              </a:solidFill>
            </a:endParaRPr>
          </a:p>
        </p:txBody>
      </p:sp>
      <p:sp>
        <p:nvSpPr>
          <p:cNvPr id="1920" name="Google Shape;1920;p204">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149</a:t>
            </a:fld>
            <a:endParaRPr sz="18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22745"/>
          </a:schemeClr>
        </a:solidFill>
        <a:effectLst/>
      </p:bgPr>
    </p:bg>
    <p:spTree>
      <p:nvGrpSpPr>
        <p:cNvPr id="1" name="Shape 294"/>
        <p:cNvGrpSpPr/>
        <p:nvPr/>
      </p:nvGrpSpPr>
      <p:grpSpPr>
        <a:xfrm>
          <a:off x="0" y="0"/>
          <a:ext cx="0" cy="0"/>
          <a:chOff x="0" y="0"/>
          <a:chExt cx="0" cy="0"/>
        </a:xfrm>
      </p:grpSpPr>
      <p:sp>
        <p:nvSpPr>
          <p:cNvPr id="295" name="Google Shape;295;p30"/>
          <p:cNvSpPr txBox="1">
            <a:spLocks noGrp="1"/>
          </p:cNvSpPr>
          <p:nvPr>
            <p:ph type="title"/>
          </p:nvPr>
        </p:nvSpPr>
        <p:spPr>
          <a:xfrm>
            <a:off x="228600" y="160100"/>
            <a:ext cx="8686800" cy="13476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400" dirty="0">
                <a:solidFill>
                  <a:srgbClr val="70659A"/>
                </a:solidFill>
              </a:rPr>
              <a:t>Six Big Questions of the </a:t>
            </a:r>
            <a:r>
              <a:rPr lang="en-US" sz="4400" dirty="0" err="1">
                <a:solidFill>
                  <a:srgbClr val="70659A"/>
                </a:solidFill>
              </a:rPr>
              <a:t>SLO</a:t>
            </a:r>
            <a:r>
              <a:rPr lang="en-US" sz="4400" dirty="0">
                <a:solidFill>
                  <a:srgbClr val="70659A"/>
                </a:solidFill>
              </a:rPr>
              <a:t> Process</a:t>
            </a:r>
            <a:endParaRPr sz="3600" dirty="0"/>
          </a:p>
        </p:txBody>
      </p:sp>
      <p:sp>
        <p:nvSpPr>
          <p:cNvPr id="296" name="Google Shape;296;p30">
            <a:extLst>
              <a:ext uri="{C183D7F6-B498-43B3-948B-1728B52AA6E4}">
                <adec:decorative xmlns:adec="http://schemas.microsoft.com/office/drawing/2017/decorative" val="1"/>
              </a:ext>
            </a:extLst>
          </p:cNvPr>
          <p:cNvSpPr txBox="1">
            <a:spLocks noGrp="1"/>
          </p:cNvSpPr>
          <p:nvPr>
            <p:ph type="body" idx="1"/>
          </p:nvPr>
        </p:nvSpPr>
        <p:spPr>
          <a:xfrm>
            <a:off x="0" y="1303283"/>
            <a:ext cx="8686800" cy="4716517"/>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1530"/>
              <a:buNone/>
            </a:pPr>
            <a:endParaRPr sz="1800" b="0" i="0" u="none" strike="noStrike">
              <a:latin typeface="Times New Roman"/>
              <a:ea typeface="Times New Roman"/>
              <a:cs typeface="Times New Roman"/>
              <a:sym typeface="Times New Roman"/>
            </a:endParaRPr>
          </a:p>
          <a:p>
            <a:pPr marL="140335" lvl="0" indent="0" algn="l" rtl="0">
              <a:spcBef>
                <a:spcPts val="580"/>
              </a:spcBef>
              <a:spcAft>
                <a:spcPts val="0"/>
              </a:spcAft>
              <a:buSzPts val="2210"/>
              <a:buNone/>
            </a:pPr>
            <a:endParaRPr/>
          </a:p>
        </p:txBody>
      </p:sp>
      <p:sp>
        <p:nvSpPr>
          <p:cNvPr id="297" name="Google Shape;297;p30">
            <a:extLst>
              <a:ext uri="{C183D7F6-B498-43B3-948B-1728B52AA6E4}">
                <adec:decorative xmlns:adec="http://schemas.microsoft.com/office/drawing/2017/decorative" val="1"/>
              </a:ext>
            </a:extLst>
          </p:cNvPr>
          <p:cNvSpPr txBox="1"/>
          <p:nvPr/>
        </p:nvSpPr>
        <p:spPr>
          <a:xfrm>
            <a:off x="2286000" y="3246961"/>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chemeClr val="dk1"/>
              </a:solidFill>
              <a:latin typeface="Times New Roman"/>
              <a:ea typeface="Times New Roman"/>
              <a:cs typeface="Times New Roman"/>
              <a:sym typeface="Times New Roman"/>
            </a:endParaRPr>
          </a:p>
        </p:txBody>
      </p:sp>
      <p:sp>
        <p:nvSpPr>
          <p:cNvPr id="298" name="Google Shape;298;p30"/>
          <p:cNvSpPr txBox="1"/>
          <p:nvPr/>
        </p:nvSpPr>
        <p:spPr>
          <a:xfrm>
            <a:off x="457200" y="1693452"/>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How will I guide these students towards growth?</a:t>
            </a:r>
            <a:endParaRPr b="1" dirty="0">
              <a:solidFill>
                <a:schemeClr val="bg1"/>
              </a:solidFill>
            </a:endParaRPr>
          </a:p>
        </p:txBody>
      </p:sp>
      <p:sp>
        <p:nvSpPr>
          <p:cNvPr id="299" name="Google Shape;299;p30"/>
          <p:cNvSpPr txBox="1"/>
          <p:nvPr/>
        </p:nvSpPr>
        <p:spPr>
          <a:xfrm>
            <a:off x="457200" y="3221521"/>
            <a:ext cx="3147900" cy="1200600"/>
          </a:xfrm>
          <a:prstGeom prst="rect">
            <a:avLst/>
          </a:prstGeom>
          <a:solidFill>
            <a:srgbClr val="F47920"/>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What is the focus of my SLO?</a:t>
            </a:r>
            <a:endParaRPr b="1" dirty="0">
              <a:solidFill>
                <a:schemeClr val="bg1"/>
              </a:solidFill>
            </a:endParaRPr>
          </a:p>
          <a:p>
            <a:pPr marL="0" marR="0" lvl="0" indent="0" algn="l" rtl="0">
              <a:spcBef>
                <a:spcPts val="0"/>
              </a:spcBef>
              <a:spcAft>
                <a:spcPts val="0"/>
              </a:spcAft>
              <a:buNone/>
            </a:pPr>
            <a:endParaRPr sz="2400" dirty="0">
              <a:solidFill>
                <a:schemeClr val="dk1"/>
              </a:solidFill>
              <a:latin typeface="Source Sans Pro"/>
              <a:ea typeface="Source Sans Pro"/>
              <a:cs typeface="Source Sans Pro"/>
              <a:sym typeface="Source Sans Pro"/>
            </a:endParaRPr>
          </a:p>
        </p:txBody>
      </p:sp>
      <p:sp>
        <p:nvSpPr>
          <p:cNvPr id="300" name="Google Shape;300;p30"/>
          <p:cNvSpPr txBox="1"/>
          <p:nvPr/>
        </p:nvSpPr>
        <p:spPr>
          <a:xfrm>
            <a:off x="457200" y="4665583"/>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Are students progressing towards these targets?</a:t>
            </a:r>
            <a:endParaRPr b="1" dirty="0">
              <a:solidFill>
                <a:schemeClr val="bg1"/>
              </a:solidFill>
            </a:endParaRPr>
          </a:p>
        </p:txBody>
      </p:sp>
      <p:sp>
        <p:nvSpPr>
          <p:cNvPr id="301" name="Google Shape;301;p30"/>
          <p:cNvSpPr txBox="1"/>
          <p:nvPr/>
        </p:nvSpPr>
        <p:spPr>
          <a:xfrm>
            <a:off x="5228896" y="1727261"/>
            <a:ext cx="3147900" cy="1200600"/>
          </a:xfrm>
          <a:prstGeom prst="rect">
            <a:avLst/>
          </a:prstGeom>
          <a:solidFill>
            <a:srgbClr val="F47920"/>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Who are my students?</a:t>
            </a:r>
            <a:endParaRPr b="1" dirty="0">
              <a:solidFill>
                <a:schemeClr val="bg1"/>
              </a:solidFill>
            </a:endParaRPr>
          </a:p>
          <a:p>
            <a:pPr marL="0" marR="0" lvl="0" indent="0" algn="l" rtl="0">
              <a:spcBef>
                <a:spcPts val="0"/>
              </a:spcBef>
              <a:spcAft>
                <a:spcPts val="0"/>
              </a:spcAft>
              <a:buNone/>
            </a:pPr>
            <a:endParaRPr sz="2400"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2400" dirty="0">
              <a:solidFill>
                <a:schemeClr val="dk1"/>
              </a:solidFill>
              <a:latin typeface="Source Sans Pro"/>
              <a:ea typeface="Source Sans Pro"/>
              <a:cs typeface="Source Sans Pro"/>
              <a:sym typeface="Source Sans Pro"/>
            </a:endParaRPr>
          </a:p>
        </p:txBody>
      </p:sp>
      <p:sp>
        <p:nvSpPr>
          <p:cNvPr id="302" name="Google Shape;302;p30"/>
          <p:cNvSpPr txBox="1"/>
          <p:nvPr/>
        </p:nvSpPr>
        <p:spPr>
          <a:xfrm>
            <a:off x="5247290" y="3221521"/>
            <a:ext cx="3147900" cy="1200600"/>
          </a:xfrm>
          <a:prstGeom prst="rect">
            <a:avLst/>
          </a:prstGeom>
          <a:solidFill>
            <a:srgbClr val="F47920"/>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Did students grow and what did I learn from this process?</a:t>
            </a:r>
            <a:endParaRPr b="1" dirty="0">
              <a:solidFill>
                <a:schemeClr val="bg1"/>
              </a:solidFill>
            </a:endParaRPr>
          </a:p>
        </p:txBody>
      </p:sp>
      <p:sp>
        <p:nvSpPr>
          <p:cNvPr id="303" name="Google Shape;303;p30"/>
          <p:cNvSpPr txBox="1"/>
          <p:nvPr/>
        </p:nvSpPr>
        <p:spPr>
          <a:xfrm>
            <a:off x="5228896" y="4665583"/>
            <a:ext cx="3147900" cy="12006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Source Sans Pro"/>
                <a:ea typeface="Source Sans Pro"/>
                <a:cs typeface="Source Sans Pro"/>
                <a:sym typeface="Source Sans Pro"/>
              </a:rPr>
              <a:t>What are my expectations for these students?</a:t>
            </a:r>
            <a:endParaRPr b="1" dirty="0">
              <a:solidFill>
                <a:schemeClr val="bg1"/>
              </a:solidFill>
            </a:endParaRPr>
          </a:p>
        </p:txBody>
      </p:sp>
      <p:sp>
        <p:nvSpPr>
          <p:cNvPr id="304" name="Google Shape;304;p3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a:t>
            </a:fld>
            <a:endParaRPr sz="1800">
              <a:solidFill>
                <a:srgbClr val="FFFFFF"/>
              </a:solidFill>
              <a:latin typeface="Calibri"/>
              <a:ea typeface="Calibri"/>
              <a:cs typeface="Calibri"/>
              <a:sym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205"/>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chemeClr val="dk2"/>
                </a:solidFill>
                <a:latin typeface="Source Sans Pro"/>
                <a:ea typeface="Source Sans Pro"/>
                <a:cs typeface="Source Sans Pro"/>
                <a:sym typeface="Source Sans Pro"/>
              </a:rPr>
              <a:t>Three Phase Process </a:t>
            </a:r>
            <a:r>
              <a:rPr lang="en-US" sz="4000" b="0" i="0" u="none" strike="noStrike" cap="none" dirty="0">
                <a:solidFill>
                  <a:schemeClr val="lt1"/>
                </a:solidFill>
                <a:latin typeface="Source Sans Pro"/>
                <a:ea typeface="Source Sans Pro"/>
                <a:cs typeface="Source Sans Pro"/>
                <a:sym typeface="Source Sans Pro"/>
              </a:rPr>
              <a:t>– 2 </a:t>
            </a:r>
            <a:endParaRPr dirty="0"/>
          </a:p>
        </p:txBody>
      </p:sp>
      <p:pic>
        <p:nvPicPr>
          <p:cNvPr id="1927" name="Google Shape;1927;p205" descr="Image of a continuous circle split into three parts with each leading to the next titled Three Phase Process. It begins with Phase 1 - Create an SLO, which leads to Phase 2 - Monitor Progress to Drive Instructions, which leads to Phase 3 - Evaluate Success and Reflect and then leads back to Phase 1. &#10;&#10;Phase 3 has been highlighted. "/>
          <p:cNvPicPr preferRelativeResize="0"/>
          <p:nvPr/>
        </p:nvPicPr>
        <p:blipFill rotWithShape="1">
          <a:blip r:embed="rId3">
            <a:alphaModFix/>
          </a:blip>
          <a:srcRect/>
          <a:stretch/>
        </p:blipFill>
        <p:spPr>
          <a:xfrm>
            <a:off x="2523781" y="1417637"/>
            <a:ext cx="4471216" cy="4852361"/>
          </a:xfrm>
          <a:prstGeom prst="rect">
            <a:avLst/>
          </a:prstGeom>
          <a:ln>
            <a:noFill/>
          </a:ln>
          <a:effectLst>
            <a:outerShdw blurRad="292100" dist="139700" dir="2700000" algn="tl" rotWithShape="0">
              <a:srgbClr val="333333">
                <a:alpha val="65000"/>
              </a:srgbClr>
            </a:outerShdw>
          </a:effectLst>
        </p:spPr>
      </p:pic>
      <p:sp>
        <p:nvSpPr>
          <p:cNvPr id="1928" name="Google Shape;1928;p20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150</a:t>
            </a:fld>
            <a:endParaRPr sz="1800">
              <a:solidFill>
                <a:srgbClr val="FFFFFF"/>
              </a:solidFill>
              <a:latin typeface="Calibri"/>
              <a:ea typeface="Calibri"/>
              <a:cs typeface="Calibri"/>
              <a:sym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206"/>
          <p:cNvSpPr txBox="1">
            <a:spLocks noGrp="1"/>
          </p:cNvSpPr>
          <p:nvPr>
            <p:ph type="title"/>
          </p:nvPr>
        </p:nvSpPr>
        <p:spPr>
          <a:xfrm>
            <a:off x="914400" y="-803709"/>
            <a:ext cx="7772400" cy="803709"/>
          </a:xfrm>
          <a:prstGeom prst="rect">
            <a:avLst/>
          </a:prstGeom>
          <a:noFill/>
          <a:ln>
            <a:noFill/>
          </a:ln>
        </p:spPr>
        <p:txBody>
          <a:bodyPr spcFirstLastPara="1" wrap="square" lIns="91425" tIns="91425" rIns="91425" bIns="91425" anchor="b" anchorCtr="0">
            <a:normAutofit fontScale="90000"/>
          </a:bodyPr>
          <a:lstStyle/>
          <a:p>
            <a:pPr marL="0" marR="0" lvl="0" indent="0" algn="l" rtl="0">
              <a:spcBef>
                <a:spcPts val="0"/>
              </a:spcBef>
              <a:spcAft>
                <a:spcPts val="0"/>
              </a:spcAft>
              <a:buClr>
                <a:schemeClr val="dk2"/>
              </a:buClr>
              <a:buSzPct val="100000"/>
              <a:buFont typeface="Source Sans Pro"/>
              <a:buNone/>
            </a:pPr>
            <a:r>
              <a:rPr lang="en-US" dirty="0">
                <a:solidFill>
                  <a:srgbClr val="F0F0F0"/>
                </a:solidFill>
              </a:rPr>
              <a:t>Did students grow and what did I learn from the process? </a:t>
            </a:r>
            <a:endParaRPr dirty="0">
              <a:solidFill>
                <a:srgbClr val="F0F0F0"/>
              </a:solidFill>
            </a:endParaRPr>
          </a:p>
        </p:txBody>
      </p:sp>
      <p:pic>
        <p:nvPicPr>
          <p:cNvPr id="1935" name="Google Shape;1935;p20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14500" y="1399550"/>
            <a:ext cx="5715000" cy="4340794"/>
          </a:xfrm>
          <a:prstGeom prst="rect">
            <a:avLst/>
          </a:prstGeom>
          <a:noFill/>
          <a:ln>
            <a:noFill/>
          </a:ln>
        </p:spPr>
      </p:pic>
      <p:sp>
        <p:nvSpPr>
          <p:cNvPr id="1936" name="Google Shape;1936;p20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151</a:t>
            </a:fld>
            <a:endParaRPr sz="1800">
              <a:solidFill>
                <a:srgbClr val="FFFFFF"/>
              </a:solidFill>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2" name="Google Shape;1942;p207"/>
          <p:cNvSpPr txBox="1">
            <a:spLocks noGrp="1"/>
          </p:cNvSpPr>
          <p:nvPr>
            <p:ph type="title"/>
          </p:nvPr>
        </p:nvSpPr>
        <p:spPr>
          <a:xfrm>
            <a:off x="198783" y="331304"/>
            <a:ext cx="8945217" cy="945322"/>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chemeClr val="dk2"/>
                </a:solidFill>
                <a:latin typeface="Source Sans Pro"/>
                <a:ea typeface="Source Sans Pro"/>
                <a:cs typeface="Source Sans Pro"/>
                <a:sym typeface="Source Sans Pro"/>
              </a:rPr>
              <a:t>Wha</a:t>
            </a:r>
            <a:r>
              <a:rPr lang="en-US" dirty="0">
                <a:solidFill>
                  <a:schemeClr val="dk2"/>
                </a:solidFill>
              </a:rPr>
              <a:t>t are my students’ EOY Skill Levels?</a:t>
            </a:r>
            <a:endParaRPr sz="4000" b="0" i="0" u="none" strike="noStrike" cap="none" dirty="0">
              <a:solidFill>
                <a:schemeClr val="dk2"/>
              </a:solidFill>
              <a:latin typeface="Source Sans Pro"/>
              <a:ea typeface="Source Sans Pro"/>
              <a:cs typeface="Source Sans Pro"/>
              <a:sym typeface="Source Sans Pro"/>
            </a:endParaRPr>
          </a:p>
        </p:txBody>
      </p:sp>
      <p:sp>
        <p:nvSpPr>
          <p:cNvPr id="1943" name="Google Shape;1943;p207"/>
          <p:cNvSpPr txBox="1">
            <a:spLocks noGrp="1"/>
          </p:cNvSpPr>
          <p:nvPr>
            <p:ph type="body" idx="1"/>
          </p:nvPr>
        </p:nvSpPr>
        <p:spPr>
          <a:xfrm>
            <a:off x="470583" y="1528592"/>
            <a:ext cx="7772400" cy="4567407"/>
          </a:xfrm>
          <a:prstGeom prst="rect">
            <a:avLst/>
          </a:prstGeom>
          <a:noFill/>
          <a:ln>
            <a:noFill/>
          </a:ln>
        </p:spPr>
        <p:txBody>
          <a:bodyPr spcFirstLastPara="1" wrap="square" lIns="91425" tIns="91425" rIns="91425" bIns="91425" anchor="t" anchorCtr="0">
            <a:noAutofit/>
          </a:bodyPr>
          <a:lstStyle/>
          <a:p>
            <a:pPr marL="457200" marR="0" lvl="0" indent="-393700" algn="l" rtl="0">
              <a:spcBef>
                <a:spcPts val="0"/>
              </a:spcBef>
              <a:spcAft>
                <a:spcPts val="0"/>
              </a:spcAft>
              <a:buClr>
                <a:schemeClr val="dk1"/>
              </a:buClr>
              <a:buSzPts val="2600"/>
              <a:buFont typeface="Source Sans Pro"/>
              <a:buChar char="●"/>
            </a:pPr>
            <a:r>
              <a:rPr lang="en-US" sz="2600" b="0" i="0" u="none" strike="noStrike" cap="none">
                <a:solidFill>
                  <a:schemeClr val="dk1"/>
                </a:solidFill>
                <a:latin typeface="Source Sans Pro"/>
                <a:ea typeface="Source Sans Pro"/>
                <a:cs typeface="Source Sans Pro"/>
                <a:sym typeface="Source Sans Pro"/>
              </a:rPr>
              <a:t>Teachers assess the end-of-year student skill level </a:t>
            </a: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4"/>
                  </a:ext>
                </a:extLst>
              </a:rPr>
              <a:t>based on the Body of Evidence.</a:t>
            </a:r>
            <a:endParaRPr sz="26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5"/>
                </a:ext>
              </a:extLst>
            </a:endParaRPr>
          </a:p>
          <a:p>
            <a:pPr marL="457200" marR="0" lvl="0" indent="0" algn="l" rtl="0">
              <a:spcBef>
                <a:spcPts val="0"/>
              </a:spcBef>
              <a:spcAft>
                <a:spcPts val="0"/>
              </a:spcAft>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6"/>
                </a:ext>
              </a:extLst>
            </a:endParaRPr>
          </a:p>
          <a:p>
            <a:pPr marL="457200" marR="0" lvl="0" indent="-393700" algn="l" rtl="0">
              <a:spcBef>
                <a:spcPts val="0"/>
              </a:spcBef>
              <a:spcAft>
                <a:spcPts val="0"/>
              </a:spcAft>
              <a:buClr>
                <a:schemeClr val="dk1"/>
              </a:buClr>
              <a:buSzPts val="2600"/>
              <a:buFont typeface="Source Sans Pro"/>
              <a:buChar char="●"/>
            </a:pP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7"/>
                  </a:ext>
                </a:extLst>
              </a:rPr>
              <a:t>Based on the BO</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8"/>
                  </a:ext>
                </a:extLst>
              </a:rPr>
              <a:t>E, to which skill level on the TSP </a:t>
            </a:r>
            <a:r>
              <a:rPr lang="en-US"/>
              <a:t>does each student’s work most closely align?</a:t>
            </a:r>
            <a:endParaRPr/>
          </a:p>
          <a:p>
            <a:pPr marL="457200" marR="0" lvl="0" indent="0" algn="l" rtl="0">
              <a:spcBef>
                <a:spcPts val="0"/>
              </a:spcBef>
              <a:spcAft>
                <a:spcPts val="0"/>
              </a:spcAft>
              <a:buNone/>
            </a:pPr>
            <a:endParaRPr/>
          </a:p>
          <a:p>
            <a:pPr marL="457200" marR="0" lvl="0" indent="-393700" algn="l" rtl="0">
              <a:spcBef>
                <a:spcPts val="0"/>
              </a:spcBef>
              <a:spcAft>
                <a:spcPts val="0"/>
              </a:spcAft>
              <a:buClr>
                <a:schemeClr val="dk1"/>
              </a:buClr>
              <a:buSzPts val="2600"/>
              <a:buFont typeface="Source Sans Pro"/>
              <a:buChar char="●"/>
            </a:pPr>
            <a:r>
              <a:rPr lang="en-US"/>
              <a:t>Student work is used  to determine the skill level on the TSP.</a:t>
            </a:r>
            <a:endParaRPr/>
          </a:p>
          <a:p>
            <a:pPr marL="0" marR="0" lvl="0" indent="0" algn="l" rtl="0">
              <a:spcBef>
                <a:spcPts val="0"/>
              </a:spcBef>
              <a:spcAft>
                <a:spcPts val="0"/>
              </a:spcAft>
              <a:buNone/>
            </a:pPr>
            <a:endParaRPr/>
          </a:p>
          <a:p>
            <a:pPr marL="457200" marR="0" lvl="0" indent="-393700" algn="l" rtl="0">
              <a:spcBef>
                <a:spcPts val="0"/>
              </a:spcBef>
              <a:spcAft>
                <a:spcPts val="0"/>
              </a:spcAft>
              <a:buClr>
                <a:schemeClr val="dk1"/>
              </a:buClr>
              <a:buSzPts val="2600"/>
              <a:buFont typeface="Source Sans Pro"/>
              <a:buChar char="●"/>
            </a:pPr>
            <a:r>
              <a:rPr lang="en-US" sz="2600" b="0" u="none" strike="noStrike" cap="none">
                <a:solidFill>
                  <a:schemeClr val="dk1"/>
                </a:solidFill>
                <a:latin typeface="Source Sans Pro"/>
                <a:ea typeface="Source Sans Pro"/>
                <a:cs typeface="Source Sans Pro"/>
                <a:sym typeface="Source Sans Pro"/>
              </a:rPr>
              <a:t>Did </a:t>
            </a:r>
            <a:r>
              <a:rPr lang="en-US" sz="2600" b="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9"/>
                  </a:ext>
                </a:extLst>
              </a:rPr>
              <a:t>students </a:t>
            </a:r>
            <a:r>
              <a:rPr lang="en-US" sz="2600" b="0" u="none" strike="noStrike" cap="none">
                <a:solidFill>
                  <a:schemeClr val="dk1"/>
                </a:solidFill>
                <a:latin typeface="Source Sans Pro"/>
                <a:ea typeface="Source Sans Pro"/>
                <a:cs typeface="Source Sans Pro"/>
                <a:sym typeface="Source Sans Pro"/>
              </a:rPr>
              <a:t>meet their targeted EOY skill level?</a:t>
            </a:r>
            <a:endParaRPr/>
          </a:p>
          <a:p>
            <a:pPr marL="0" marR="0" lvl="0" indent="0" algn="l" rtl="0">
              <a:spcBef>
                <a:spcPts val="580"/>
              </a:spcBef>
              <a:spcAft>
                <a:spcPts val="0"/>
              </a:spcAft>
              <a:buNone/>
            </a:pPr>
            <a:endParaRPr sz="2600" b="0" i="0" u="none" strike="noStrike" cap="none">
              <a:solidFill>
                <a:schemeClr val="dk1"/>
              </a:solidFill>
              <a:latin typeface="Source Sans Pro"/>
              <a:ea typeface="Source Sans Pro"/>
              <a:cs typeface="Source Sans Pro"/>
              <a:sym typeface="Source Sans Pro"/>
            </a:endParaRPr>
          </a:p>
        </p:txBody>
      </p:sp>
      <p:sp>
        <p:nvSpPr>
          <p:cNvPr id="1944" name="Google Shape;1944;p20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152</a:t>
            </a:fld>
            <a:endParaRPr sz="1800">
              <a:solidFill>
                <a:srgbClr val="FFFFFF"/>
              </a:solidFill>
              <a:latin typeface="Calibri"/>
              <a:ea typeface="Calibri"/>
              <a:cs typeface="Calibri"/>
              <a:sym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208"/>
          <p:cNvSpPr txBox="1">
            <a:spLocks noGrp="1"/>
          </p:cNvSpPr>
          <p:nvPr>
            <p:ph type="title"/>
          </p:nvPr>
        </p:nvSpPr>
        <p:spPr>
          <a:xfrm>
            <a:off x="914400" y="274637"/>
            <a:ext cx="7772400" cy="803709"/>
          </a:xfrm>
          <a:prstGeom prst="rect">
            <a:avLst/>
          </a:prstGeom>
          <a:noFill/>
          <a:ln>
            <a:noFill/>
          </a:ln>
        </p:spPr>
        <p:txBody>
          <a:bodyPr spcFirstLastPara="1" wrap="square" lIns="91425" tIns="91425" rIns="91425" bIns="91425" anchor="b" anchorCtr="0">
            <a:normAutofit/>
          </a:bodyPr>
          <a:lstStyle/>
          <a:p>
            <a:pPr marL="0" marR="0" lvl="0" indent="0" algn="l" rtl="0">
              <a:spcBef>
                <a:spcPts val="0"/>
              </a:spcBef>
              <a:spcAft>
                <a:spcPts val="0"/>
              </a:spcAft>
              <a:buClr>
                <a:schemeClr val="dk2"/>
              </a:buClr>
              <a:buSzPts val="4000"/>
              <a:buFont typeface="Source Sans Pro"/>
              <a:buNone/>
            </a:pPr>
            <a:r>
              <a:rPr lang="en-US" dirty="0"/>
              <a:t>Let’s go back to 3</a:t>
            </a:r>
            <a:r>
              <a:rPr lang="en-US" baseline="30000" dirty="0"/>
              <a:t>rd</a:t>
            </a:r>
            <a:r>
              <a:rPr lang="en-US" dirty="0"/>
              <a:t> grade math…</a:t>
            </a:r>
            <a:endParaRPr dirty="0"/>
          </a:p>
        </p:txBody>
      </p:sp>
      <p:sp>
        <p:nvSpPr>
          <p:cNvPr id="1951" name="Google Shape;1951;p208"/>
          <p:cNvSpPr txBox="1">
            <a:spLocks noGrp="1"/>
          </p:cNvSpPr>
          <p:nvPr>
            <p:ph type="body" idx="1"/>
          </p:nvPr>
        </p:nvSpPr>
        <p:spPr>
          <a:xfrm>
            <a:off x="914400" y="1422400"/>
            <a:ext cx="7772400" cy="38139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9"/>
                  </a:ext>
                </a:extLst>
              </a:rPr>
              <a:t>Look at student work from EOY.</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0"/>
                </a:ext>
              </a:extLst>
            </a:endParaRPr>
          </a:p>
          <a:p>
            <a:pPr marL="457200" marR="0" lvl="0" indent="0" algn="l" rtl="0">
              <a:spcBef>
                <a:spcPts val="0"/>
              </a:spcBef>
              <a:spcAft>
                <a:spcPts val="0"/>
              </a:spcAft>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1"/>
                </a:ext>
              </a:extLst>
            </a:endParaRPr>
          </a:p>
          <a:p>
            <a:pPr marL="457200" marR="0" lvl="0" indent="-368935" algn="l" rtl="0">
              <a:spcBef>
                <a:spcPts val="58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2"/>
                  </a:ext>
                </a:extLst>
              </a:rPr>
              <a:t>Based on this work, to which level on the TSP does </a:t>
            </a:r>
            <a:r>
              <a:rPr lang="en-US"/>
              <a:t>the work of each student most closely align?</a:t>
            </a:r>
            <a:endParaRPr/>
          </a:p>
        </p:txBody>
      </p:sp>
      <p:sp>
        <p:nvSpPr>
          <p:cNvPr id="1952" name="Google Shape;1952;p20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153</a:t>
            </a:fld>
            <a:endParaRPr sz="1800">
              <a:solidFill>
                <a:srgbClr val="FFFFFF"/>
              </a:solidFill>
              <a:latin typeface="Calibri"/>
              <a:ea typeface="Calibri"/>
              <a:cs typeface="Calibri"/>
              <a:sym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209"/>
          <p:cNvSpPr txBox="1">
            <a:spLocks noGrp="1"/>
          </p:cNvSpPr>
          <p:nvPr>
            <p:ph type="title"/>
          </p:nvPr>
        </p:nvSpPr>
        <p:spPr>
          <a:xfrm>
            <a:off x="309334" y="99218"/>
            <a:ext cx="8606065"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Where would you place the students? </a:t>
            </a:r>
            <a:r>
              <a:rPr lang="en-US" sz="500" b="0" dirty="0"/>
              <a:t>– 2 </a:t>
            </a:r>
            <a:endParaRPr dirty="0"/>
          </a:p>
        </p:txBody>
      </p:sp>
      <p:sp>
        <p:nvSpPr>
          <p:cNvPr id="1959" name="Google Shape;1959;p209">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960" name="Google Shape;1960;p209"/>
          <p:cNvGraphicFramePr/>
          <p:nvPr/>
        </p:nvGraphicFramePr>
        <p:xfrm>
          <a:off x="228601" y="1264233"/>
          <a:ext cx="8834675" cy="479572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335325">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424875">
                  <a:extLst>
                    <a:ext uri="{9D8B030D-6E8A-4147-A177-3AD203B41FA5}">
                      <a16:colId xmlns:a16="http://schemas.microsoft.com/office/drawing/2014/main" val="20003"/>
                    </a:ext>
                  </a:extLst>
                </a:gridCol>
                <a:gridCol w="1869850">
                  <a:extLst>
                    <a:ext uri="{9D8B030D-6E8A-4147-A177-3AD203B41FA5}">
                      <a16:colId xmlns:a16="http://schemas.microsoft.com/office/drawing/2014/main" val="20004"/>
                    </a:ext>
                  </a:extLst>
                </a:gridCol>
                <a:gridCol w="1799775">
                  <a:extLst>
                    <a:ext uri="{9D8B030D-6E8A-4147-A177-3AD203B41FA5}">
                      <a16:colId xmlns:a16="http://schemas.microsoft.com/office/drawing/2014/main" val="20005"/>
                    </a:ext>
                  </a:extLst>
                </a:gridCol>
              </a:tblGrid>
              <a:tr h="2067550">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3"/>
                            </a:ext>
                          </a:extLst>
                        </a:rPr>
                        <a:t> </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4"/>
                            </a:ext>
                          </a:extLst>
                        </a:rPr>
                        <a:t>Solve 1 and 2-step  Mult. and Division word  problems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5"/>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6"/>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7"/>
                            </a:ext>
                          </a:extLst>
                        </a:rPr>
                        <a:t>Write the Equation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8"/>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9"/>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0"/>
                            </a:ext>
                          </a:extLst>
                        </a:rPr>
                        <a:t>Justify answer with support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1"/>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2"/>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3"/>
                            </a:ext>
                          </a:extLst>
                        </a:rPr>
                        <a:t>Justify answer w/o support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4"/>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5"/>
                            </a:ext>
                          </a:extLst>
                        </a:rPr>
                        <a:t>#1-#2</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6"/>
                            </a:ext>
                          </a:extLst>
                        </a:rPr>
                        <a:t>Write own word problems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7"/>
                          </a:ext>
                        </a:extLst>
                      </a:endParaRPr>
                    </a:p>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8"/>
                            </a:ext>
                          </a:extLst>
                        </a:rPr>
                        <a:t>#3</a:t>
                      </a:r>
                      <a:endParaRPr/>
                    </a:p>
                  </a:txBody>
                  <a:tcPr marL="68575" marR="68575" marT="0" marB="0" anchor="ctr"/>
                </a:tc>
                <a:extLst>
                  <a:ext uri="{0D108BD9-81ED-4DB2-BD59-A6C34878D82A}">
                    <a16:rowId xmlns:a16="http://schemas.microsoft.com/office/drawing/2014/main" val="10000"/>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9"/>
                            </a:ext>
                          </a:extLst>
                        </a:rPr>
                        <a:t>Elias</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0"/>
                            </a:ext>
                          </a:extLst>
                        </a:rPr>
                        <a:t>Vanessa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588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1"/>
                            </a:ext>
                          </a:extLst>
                        </a:rPr>
                        <a:t>Josh</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6315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2"/>
                            </a:ext>
                          </a:extLst>
                        </a:rPr>
                        <a:t>Reina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3"/>
                            </a:ext>
                          </a:extLst>
                        </a:rPr>
                        <a:t>Maria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bl>
          </a:graphicData>
        </a:graphic>
      </p:graphicFrame>
      <p:sp>
        <p:nvSpPr>
          <p:cNvPr id="1961" name="Google Shape;1961;p20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154</a:t>
            </a:fld>
            <a:endParaRPr sz="1800">
              <a:solidFill>
                <a:srgbClr val="FFFFFF"/>
              </a:solidFill>
              <a:latin typeface="Calibri"/>
              <a:ea typeface="Calibri"/>
              <a:cs typeface="Calibri"/>
              <a:sym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210"/>
          <p:cNvSpPr txBox="1">
            <a:spLocks noGrp="1"/>
          </p:cNvSpPr>
          <p:nvPr>
            <p:ph type="title" idx="4294967295"/>
          </p:nvPr>
        </p:nvSpPr>
        <p:spPr>
          <a:xfrm>
            <a:off x="457200" y="3459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Activity </a:t>
            </a:r>
            <a:r>
              <a:rPr lang="en-US" sz="4800" b="0" i="0" u="none" strike="noStrike" cap="none" dirty="0">
                <a:latin typeface="Source Sans Pro"/>
                <a:ea typeface="Source Sans Pro"/>
                <a:cs typeface="Source Sans Pro"/>
                <a:sym typeface="Source Sans Pro"/>
              </a:rPr>
              <a:t>– 5 </a:t>
            </a:r>
            <a:endParaRPr dirty="0"/>
          </a:p>
        </p:txBody>
      </p:sp>
      <p:sp>
        <p:nvSpPr>
          <p:cNvPr id="1968" name="Google Shape;1968;p210"/>
          <p:cNvSpPr txBox="1">
            <a:spLocks noGrp="1"/>
          </p:cNvSpPr>
          <p:nvPr>
            <p:ph type="body" idx="1"/>
          </p:nvPr>
        </p:nvSpPr>
        <p:spPr>
          <a:xfrm>
            <a:off x="457200" y="1448833"/>
            <a:ext cx="8229600" cy="4049923"/>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a:t>Use these documents: </a:t>
            </a:r>
            <a:endParaRPr/>
          </a:p>
          <a:p>
            <a:pPr marL="914400" lvl="0" indent="-317500" algn="l" rtl="0">
              <a:spcBef>
                <a:spcPts val="0"/>
              </a:spcBef>
              <a:spcAft>
                <a:spcPts val="0"/>
              </a:spcAft>
              <a:buSzPts val="1400"/>
              <a:buChar char="●"/>
            </a:pPr>
            <a:r>
              <a:rPr lang="en-US"/>
              <a:t>3</a:t>
            </a:r>
            <a:r>
              <a:rPr lang="en-US" baseline="30000"/>
              <a:t>rd</a:t>
            </a:r>
            <a:r>
              <a:rPr lang="en-US"/>
              <a:t> grade math TSP student work samples </a:t>
            </a:r>
            <a:endParaRPr/>
          </a:p>
          <a:p>
            <a:pPr marL="914400" lvl="0" indent="-317500" algn="l" rtl="0">
              <a:spcBef>
                <a:spcPts val="0"/>
              </a:spcBef>
              <a:spcAft>
                <a:spcPts val="0"/>
              </a:spcAft>
              <a:buSzPts val="1400"/>
              <a:buChar char="●"/>
            </a:pPr>
            <a:r>
              <a:rPr lang="en-US"/>
              <a:t>3</a:t>
            </a:r>
            <a:r>
              <a:rPr lang="en-US" baseline="30000"/>
              <a:t>rd</a:t>
            </a:r>
            <a:r>
              <a:rPr lang="en-US"/>
              <a:t> grade Math TSP </a:t>
            </a:r>
            <a:endParaRPr/>
          </a:p>
          <a:p>
            <a:pPr marL="914400" lvl="0" indent="0" algn="l" rtl="0">
              <a:spcBef>
                <a:spcPts val="0"/>
              </a:spcBef>
              <a:spcAft>
                <a:spcPts val="0"/>
              </a:spcAft>
              <a:buNone/>
            </a:pPr>
            <a:endParaRPr/>
          </a:p>
          <a:p>
            <a:pPr marL="457200" lvl="0" indent="-457200" algn="l" rtl="0">
              <a:spcBef>
                <a:spcPts val="540"/>
              </a:spcBef>
              <a:spcAft>
                <a:spcPts val="0"/>
              </a:spcAft>
              <a:buClr>
                <a:srgbClr val="17365D"/>
              </a:buClr>
              <a:buSzPts val="2700"/>
              <a:buFont typeface="Arial"/>
              <a:buChar char="•"/>
            </a:pPr>
            <a:r>
              <a:rPr lang="en-US"/>
              <a:t>Map the students’ EOY skill levels to the TSP based on the skill level shown in their student work</a:t>
            </a:r>
            <a:endParaRPr/>
          </a:p>
          <a:p>
            <a:pPr marL="0" lvl="0" indent="0" algn="l" rtl="0">
              <a:spcBef>
                <a:spcPts val="540"/>
              </a:spcBef>
              <a:spcAft>
                <a:spcPts val="0"/>
              </a:spcAft>
              <a:buNone/>
            </a:pPr>
            <a:endParaRPr/>
          </a:p>
          <a:p>
            <a:pPr marL="0" lvl="0" indent="0" algn="l" rtl="0">
              <a:spcBef>
                <a:spcPts val="540"/>
              </a:spcBef>
              <a:spcAft>
                <a:spcPts val="0"/>
              </a:spcAft>
              <a:buNone/>
            </a:pPr>
            <a:r>
              <a:rPr lang="en-US" b="1" u="sng"/>
              <a:t>Note</a:t>
            </a:r>
            <a:r>
              <a:rPr lang="en-US"/>
              <a:t>: In reality there would be MULTIPLE data sources used, but for today, we are just going to use one sample per student, just to get some practice.</a:t>
            </a:r>
            <a:endParaRPr/>
          </a:p>
          <a:p>
            <a:pPr marL="255985" lvl="0" indent="-255985" algn="l" rtl="0">
              <a:spcBef>
                <a:spcPts val="540"/>
              </a:spcBef>
              <a:spcAft>
                <a:spcPts val="0"/>
              </a:spcAft>
              <a:buNone/>
            </a:pPr>
            <a:endParaRPr/>
          </a:p>
          <a:p>
            <a:pPr marL="255985" lvl="0" indent="-255985" algn="l" rtl="0">
              <a:spcBef>
                <a:spcPts val="540"/>
              </a:spcBef>
              <a:spcAft>
                <a:spcPts val="0"/>
              </a:spcAft>
              <a:buNone/>
            </a:pPr>
            <a:endParaRPr/>
          </a:p>
        </p:txBody>
      </p:sp>
      <p:sp>
        <p:nvSpPr>
          <p:cNvPr id="1969" name="Google Shape;1969;p21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155</a:t>
            </a:fld>
            <a:endParaRPr sz="1800">
              <a:solidFill>
                <a:srgbClr val="FFFFFF"/>
              </a:solidFill>
              <a:latin typeface="Calibri"/>
              <a:ea typeface="Calibri"/>
              <a:cs typeface="Calibri"/>
              <a:sym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sp>
        <p:nvSpPr>
          <p:cNvPr id="1975" name="Google Shape;1975;p211"/>
          <p:cNvSpPr txBox="1">
            <a:spLocks noGrp="1"/>
          </p:cNvSpPr>
          <p:nvPr>
            <p:ph type="title"/>
          </p:nvPr>
        </p:nvSpPr>
        <p:spPr>
          <a:xfrm>
            <a:off x="309334" y="99218"/>
            <a:ext cx="8606065"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Where would you place the students? </a:t>
            </a:r>
            <a:r>
              <a:rPr lang="en-US" sz="500" b="0" dirty="0"/>
              <a:t>– 3 </a:t>
            </a:r>
            <a:endParaRPr dirty="0"/>
          </a:p>
        </p:txBody>
      </p:sp>
      <p:sp>
        <p:nvSpPr>
          <p:cNvPr id="1976" name="Google Shape;1976;p211">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977" name="Google Shape;1977;p211"/>
          <p:cNvGraphicFramePr/>
          <p:nvPr/>
        </p:nvGraphicFramePr>
        <p:xfrm>
          <a:off x="228601" y="1264233"/>
          <a:ext cx="8834675" cy="472967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335325">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424875">
                  <a:extLst>
                    <a:ext uri="{9D8B030D-6E8A-4147-A177-3AD203B41FA5}">
                      <a16:colId xmlns:a16="http://schemas.microsoft.com/office/drawing/2014/main" val="20003"/>
                    </a:ext>
                  </a:extLst>
                </a:gridCol>
                <a:gridCol w="1869850">
                  <a:extLst>
                    <a:ext uri="{9D8B030D-6E8A-4147-A177-3AD203B41FA5}">
                      <a16:colId xmlns:a16="http://schemas.microsoft.com/office/drawing/2014/main" val="20004"/>
                    </a:ext>
                  </a:extLst>
                </a:gridCol>
                <a:gridCol w="1799775">
                  <a:extLst>
                    <a:ext uri="{9D8B030D-6E8A-4147-A177-3AD203B41FA5}">
                      <a16:colId xmlns:a16="http://schemas.microsoft.com/office/drawing/2014/main" val="20005"/>
                    </a:ext>
                  </a:extLst>
                </a:gridCol>
              </a:tblGrid>
              <a:tr h="2067550">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5"/>
                            </a:ext>
                          </a:extLst>
                        </a:rPr>
                        <a:t> </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6"/>
                            </a:ext>
                          </a:extLst>
                        </a:rPr>
                        <a:t>Solve 1 and 2-step  Mult. and Division word  problems</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7"/>
                            </a:ext>
                          </a:extLst>
                        </a:rPr>
                        <a:t>Write the Equation</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8"/>
                            </a:ext>
                          </a:extLst>
                        </a:rPr>
                        <a:t>Justify answer with support</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9"/>
                            </a:ext>
                          </a:extLst>
                        </a:rPr>
                        <a:t>Justify answer w/o support</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0"/>
                            </a:ext>
                          </a:extLst>
                        </a:rPr>
                        <a:t>Write own word problems</a:t>
                      </a:r>
                      <a:endParaRPr sz="2000">
                        <a:latin typeface="Source Sans Pro"/>
                        <a:ea typeface="Source Sans Pro"/>
                        <a:cs typeface="Source Sans Pro"/>
                        <a:sym typeface="Source Sans Pro"/>
                      </a:endParaRPr>
                    </a:p>
                  </a:txBody>
                  <a:tcPr marL="68575" marR="68575" marT="0" marB="0" anchor="ctr"/>
                </a:tc>
                <a:extLst>
                  <a:ext uri="{0D108BD9-81ED-4DB2-BD59-A6C34878D82A}">
                    <a16:rowId xmlns:a16="http://schemas.microsoft.com/office/drawing/2014/main" val="10000"/>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1"/>
                            </a:ext>
                          </a:extLst>
                        </a:rPr>
                        <a:t>Elias</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2"/>
                            </a:ext>
                          </a:extLst>
                        </a:rPr>
                        <a:t>Vanessa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588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3"/>
                            </a:ext>
                          </a:extLst>
                        </a:rPr>
                        <a:t>Josh</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6315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4"/>
                            </a:ext>
                          </a:extLst>
                        </a:rPr>
                        <a:t>Reina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5"/>
                            </a:ext>
                          </a:extLst>
                        </a:rPr>
                        <a:t>Maria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bl>
          </a:graphicData>
        </a:graphic>
      </p:graphicFrame>
      <p:sp>
        <p:nvSpPr>
          <p:cNvPr id="1978" name="Google Shape;1978;p21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156</a:t>
            </a:fld>
            <a:endParaRPr sz="1800">
              <a:solidFill>
                <a:srgbClr val="FFFFFF"/>
              </a:solidFill>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214"/>
          <p:cNvSpPr txBox="1">
            <a:spLocks noGrp="1"/>
          </p:cNvSpPr>
          <p:nvPr>
            <p:ph type="title"/>
          </p:nvPr>
        </p:nvSpPr>
        <p:spPr>
          <a:xfrm>
            <a:off x="342025" y="285237"/>
            <a:ext cx="77724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chemeClr val="dk2"/>
                </a:solidFill>
                <a:latin typeface="Source Sans Pro"/>
                <a:ea typeface="Source Sans Pro"/>
                <a:cs typeface="Source Sans Pro"/>
                <a:sym typeface="Source Sans Pro"/>
              </a:rPr>
              <a:t>Record data and teacher reflection</a:t>
            </a:r>
            <a:endParaRPr dirty="0"/>
          </a:p>
        </p:txBody>
      </p:sp>
      <p:sp>
        <p:nvSpPr>
          <p:cNvPr id="2002" name="Google Shape;2002;p214"/>
          <p:cNvSpPr txBox="1">
            <a:spLocks noGrp="1"/>
          </p:cNvSpPr>
          <p:nvPr>
            <p:ph type="body" idx="1"/>
          </p:nvPr>
        </p:nvSpPr>
        <p:spPr>
          <a:xfrm>
            <a:off x="914400" y="1579350"/>
            <a:ext cx="7527300" cy="3623100"/>
          </a:xfrm>
          <a:prstGeom prst="rect">
            <a:avLst/>
          </a:prstGeom>
          <a:noFill/>
          <a:ln>
            <a:noFill/>
          </a:ln>
        </p:spPr>
        <p:txBody>
          <a:bodyPr spcFirstLastPara="1" wrap="square" lIns="91425" tIns="91425" rIns="91425" bIns="91425" anchor="t" anchorCtr="0">
            <a:noAutofit/>
          </a:bodyPr>
          <a:lstStyle/>
          <a:p>
            <a:pPr marL="457200" marR="0" lvl="0" indent="-393700" algn="l" rtl="0">
              <a:spcBef>
                <a:spcPts val="0"/>
              </a:spcBef>
              <a:spcAft>
                <a:spcPts val="0"/>
              </a:spcAft>
              <a:buClr>
                <a:schemeClr val="dk1"/>
              </a:buClr>
              <a:buSzPts val="2600"/>
              <a:buFont typeface="Source Sans Pro"/>
              <a:buAutoNum type="arabicPeriod"/>
            </a:pPr>
            <a:r>
              <a:rPr lang="en-US" sz="2600" b="0" i="0" u="none" strike="noStrike" cap="none">
                <a:solidFill>
                  <a:schemeClr val="dk1"/>
                </a:solidFill>
                <a:latin typeface="Source Sans Pro"/>
                <a:ea typeface="Source Sans Pro"/>
                <a:cs typeface="Source Sans Pro"/>
                <a:sym typeface="Source Sans Pro"/>
              </a:rPr>
              <a:t>Teachers record students’ end-of-year skill level on the Student Growth Tracker and complete EOY Reflection in advance of EOY Conference</a:t>
            </a:r>
            <a:endParaRPr/>
          </a:p>
          <a:p>
            <a:pPr marL="457200" marR="0" lvl="0" indent="0" algn="l" rtl="0">
              <a:spcBef>
                <a:spcPts val="580"/>
              </a:spcBef>
              <a:spcAft>
                <a:spcPts val="0"/>
              </a:spcAft>
              <a:buNone/>
            </a:pPr>
            <a:endParaRPr sz="2600" b="0" i="0" u="none" strike="noStrike" cap="none">
              <a:solidFill>
                <a:schemeClr val="dk1"/>
              </a:solidFill>
              <a:latin typeface="Source Sans Pro"/>
              <a:ea typeface="Source Sans Pro"/>
              <a:cs typeface="Source Sans Pro"/>
              <a:sym typeface="Source Sans Pro"/>
            </a:endParaRPr>
          </a:p>
          <a:p>
            <a:pPr marL="457200" marR="0" lvl="0" indent="-393700" algn="l" rtl="0">
              <a:spcBef>
                <a:spcPts val="580"/>
              </a:spcBef>
              <a:spcAft>
                <a:spcPts val="0"/>
              </a:spcAft>
              <a:buClr>
                <a:schemeClr val="dk1"/>
              </a:buClr>
              <a:buSzPts val="2600"/>
              <a:buFont typeface="Source Sans Pro"/>
              <a:buAutoNum type="arabicPeriod"/>
            </a:pPr>
            <a:r>
              <a:rPr lang="en-US" sz="2600" b="0" i="0" u="none" strike="noStrike" cap="none">
                <a:solidFill>
                  <a:schemeClr val="dk1"/>
                </a:solidFill>
                <a:latin typeface="Source Sans Pro"/>
                <a:ea typeface="Source Sans Pro"/>
                <a:cs typeface="Source Sans Pro"/>
                <a:sym typeface="Source Sans Pro"/>
              </a:rPr>
              <a:t>The SLO EOY close out should occur during the T-TESS EOY conference</a:t>
            </a:r>
            <a:endParaRPr/>
          </a:p>
        </p:txBody>
      </p:sp>
      <p:sp>
        <p:nvSpPr>
          <p:cNvPr id="2003" name="Google Shape;2003;p21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157</a:t>
            </a:fld>
            <a:endParaRPr sz="1800">
              <a:solidFill>
                <a:srgbClr val="FFFFFF"/>
              </a:solidFill>
              <a:latin typeface="Calibri"/>
              <a:ea typeface="Calibri"/>
              <a:cs typeface="Calibri"/>
              <a:sym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Google Shape;2009;p215"/>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End of Year Conference </a:t>
            </a:r>
            <a:endParaRPr dirty="0"/>
          </a:p>
        </p:txBody>
      </p:sp>
      <p:sp>
        <p:nvSpPr>
          <p:cNvPr id="2010" name="Google Shape;2010;p215"/>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342900" indent="-342900">
              <a:spcBef>
                <a:spcPts val="0"/>
              </a:spcBef>
              <a:buFont typeface="Arial" panose="020B0604020202020204" pitchFamily="34" charset="0"/>
              <a:buChar char="•"/>
            </a:pPr>
            <a:r>
              <a:rPr lang="en-US" b="1"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0"/>
                  </a:ext>
                </a:extLst>
              </a:rPr>
              <a:t>Reflection on growth data and the SLO process</a:t>
            </a:r>
          </a:p>
          <a:p>
            <a:pPr marL="342900" indent="-342900">
              <a:spcBef>
                <a:spcPts val="0"/>
              </a:spcBef>
              <a:buFont typeface="Arial" panose="020B0604020202020204" pitchFamily="34" charset="0"/>
              <a:buChar char="•"/>
            </a:pPr>
            <a:r>
              <a:rPr lang="en-US" b="1"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00"/>
                  </a:ext>
                </a:extLst>
              </a:rPr>
              <a:t>Take learning from the work and plan for future</a:t>
            </a:r>
            <a:endParaRPr lang="en-US" b="1" dirty="0">
              <a:solidFill>
                <a:schemeClr val="dk1"/>
              </a:solidFill>
            </a:endParaRPr>
          </a:p>
          <a:p>
            <a:pPr marL="0" marR="0" lvl="0" indent="0" algn="l" rtl="0">
              <a:lnSpc>
                <a:spcPct val="100000"/>
              </a:lnSpc>
              <a:spcBef>
                <a:spcPts val="0"/>
              </a:spcBef>
              <a:spcAft>
                <a:spcPts val="0"/>
              </a:spcAft>
              <a:buClr>
                <a:schemeClr val="accent1"/>
              </a:buClr>
              <a:buSzPts val="2400"/>
              <a:buFont typeface="Noto Sans Symbols"/>
              <a:buNone/>
            </a:pPr>
            <a:endParaRPr b="1" dirty="0">
              <a:solidFill>
                <a:schemeClr val="dk1"/>
              </a:solidFill>
            </a:endParaRPr>
          </a:p>
        </p:txBody>
      </p:sp>
      <p:sp>
        <p:nvSpPr>
          <p:cNvPr id="2011" name="Google Shape;2011;p215">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158</a:t>
            </a:fld>
            <a:endParaRPr sz="1800">
              <a:solidFill>
                <a:srgbClr val="FFFFFF"/>
              </a:solidFill>
              <a:latin typeface="Calibri"/>
              <a:ea typeface="Calibri"/>
              <a:cs typeface="Calibri"/>
              <a:sym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2016" name="Google Shape;2016;p216"/>
          <p:cNvSpPr txBox="1">
            <a:spLocks noGrp="1"/>
          </p:cNvSpPr>
          <p:nvPr>
            <p:ph type="title" idx="4294967295"/>
          </p:nvPr>
        </p:nvSpPr>
        <p:spPr>
          <a:xfrm>
            <a:off x="1783426" y="1037879"/>
            <a:ext cx="5409000" cy="3786600"/>
          </a:xfrm>
          <a:prstGeom prst="rect">
            <a:avLst/>
          </a:prstGeom>
          <a:solidFill>
            <a:srgbClr val="F47920"/>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000"/>
              <a:buFont typeface="Source Sans Pro"/>
              <a:buNone/>
            </a:pPr>
            <a:r>
              <a:rPr lang="en-US" sz="6000" b="0" i="0" u="none" strike="noStrike" cap="none" dirty="0">
                <a:solidFill>
                  <a:schemeClr val="bg1"/>
                </a:solidFill>
                <a:latin typeface="Source Sans Pro"/>
                <a:ea typeface="Source Sans Pro"/>
                <a:cs typeface="Source Sans Pro"/>
                <a:sym typeface="Source Sans Pro"/>
              </a:rPr>
              <a:t>Did students grow and what did I learn from this </a:t>
            </a:r>
            <a:r>
              <a:rPr lang="en-US" sz="6000" b="0" i="0" u="none" strike="noStrike" cap="none" dirty="0">
                <a:solidFill>
                  <a:schemeClr val="bg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1"/>
                  </a:ext>
                </a:extLst>
              </a:rPr>
              <a:t>process</a:t>
            </a:r>
            <a:r>
              <a:rPr lang="en-US" sz="6000" b="0" i="0" u="none" strike="noStrike" cap="none" dirty="0">
                <a:solidFill>
                  <a:schemeClr val="bg1"/>
                </a:solidFill>
                <a:sym typeface="Source Sans Pro"/>
              </a:rPr>
              <a:t>?</a:t>
            </a:r>
            <a:endParaRPr dirty="0">
              <a:solidFill>
                <a:schemeClr val="bg1"/>
              </a:solidFill>
            </a:endParaRPr>
          </a:p>
        </p:txBody>
      </p:sp>
      <p:sp>
        <p:nvSpPr>
          <p:cNvPr id="2017" name="Google Shape;2017;p21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159</a:t>
            </a:fld>
            <a:endParaRPr sz="18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1"/>
          <p:cNvSpPr txBox="1">
            <a:spLocks noGrp="1"/>
          </p:cNvSpPr>
          <p:nvPr>
            <p:ph type="title"/>
          </p:nvPr>
        </p:nvSpPr>
        <p:spPr>
          <a:xfrm>
            <a:off x="307075" y="236037"/>
            <a:ext cx="8686800" cy="12621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500" dirty="0">
                <a:solidFill>
                  <a:srgbClr val="70659A"/>
                </a:solidFill>
              </a:rPr>
              <a:t>Correct </a:t>
            </a:r>
            <a:r>
              <a:rPr lang="en-US" sz="4500" dirty="0"/>
              <a:t>O</a:t>
            </a:r>
            <a:r>
              <a:rPr lang="en-US" sz="4500" dirty="0">
                <a:solidFill>
                  <a:srgbClr val="70659A"/>
                </a:solidFill>
              </a:rPr>
              <a:t>rder of </a:t>
            </a:r>
            <a:r>
              <a:rPr lang="en-US" sz="4500" dirty="0" err="1">
                <a:solidFill>
                  <a:srgbClr val="70659A"/>
                </a:solidFill>
              </a:rPr>
              <a:t>SLO</a:t>
            </a:r>
            <a:r>
              <a:rPr lang="en-US" sz="4500" dirty="0">
                <a:solidFill>
                  <a:srgbClr val="70659A"/>
                </a:solidFill>
              </a:rPr>
              <a:t> Key </a:t>
            </a:r>
            <a:r>
              <a:rPr lang="en-US" sz="4500" dirty="0">
                <a:solidFill>
                  <a:srgbClr val="70659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Questions</a:t>
            </a:r>
            <a:endParaRPr sz="3700" dirty="0"/>
          </a:p>
        </p:txBody>
      </p:sp>
      <p:sp>
        <p:nvSpPr>
          <p:cNvPr id="311" name="Google Shape;311;p31"/>
          <p:cNvSpPr txBox="1">
            <a:spLocks noGrp="1"/>
          </p:cNvSpPr>
          <p:nvPr>
            <p:ph type="body" idx="1"/>
          </p:nvPr>
        </p:nvSpPr>
        <p:spPr>
          <a:xfrm>
            <a:off x="241300" y="1752600"/>
            <a:ext cx="8445500" cy="4267200"/>
          </a:xfrm>
          <a:prstGeom prst="rect">
            <a:avLst/>
          </a:prstGeom>
          <a:noFill/>
          <a:ln>
            <a:noFill/>
          </a:ln>
        </p:spPr>
        <p:txBody>
          <a:bodyPr spcFirstLastPara="1" wrap="square" lIns="91425" tIns="91425" rIns="91425" bIns="91425" anchor="t" anchorCtr="0">
            <a:noAutofit/>
          </a:bodyPr>
          <a:lstStyle/>
          <a:p>
            <a:pPr marL="274320" marR="0" lvl="0" indent="-140335" algn="l" rtl="0">
              <a:spcBef>
                <a:spcPts val="0"/>
              </a:spcBef>
              <a:spcAft>
                <a:spcPts val="0"/>
              </a:spcAft>
              <a:buClr>
                <a:schemeClr val="accent1"/>
              </a:buClr>
              <a:buSzPts val="2210"/>
              <a:buFont typeface="Open Sans"/>
              <a:buChar char="●"/>
            </a:pPr>
            <a:r>
              <a:rPr lang="en-US">
                <a:latin typeface="Open Sans"/>
                <a:ea typeface="Open Sans"/>
                <a:cs typeface="Open Sans"/>
                <a:sym typeface="Open Sans"/>
              </a:rPr>
              <a:t>Wh</a:t>
            </a: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at is the focus of my SLO?</a:t>
            </a:r>
            <a:endParaRPr>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Who are my students?</a:t>
            </a:r>
            <a:endParaRPr>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What are my expectations for these students</a:t>
            </a: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a:t>
            </a:r>
            <a:endParaRPr>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How will I guide these students towards growth?</a:t>
            </a:r>
            <a:endParaRPr>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Are they progressing toward their targets?</a:t>
            </a:r>
            <a:endParaRPr>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endParaRPr>
          </a:p>
          <a:p>
            <a:pPr marL="274320" marR="0" lvl="0" indent="-140335" algn="l" rtl="0">
              <a:spcBef>
                <a:spcPts val="580"/>
              </a:spcBef>
              <a:spcAft>
                <a:spcPts val="0"/>
              </a:spcAft>
              <a:buClr>
                <a:schemeClr val="accent1"/>
              </a:buClr>
              <a:buSzPts val="2210"/>
              <a:buFont typeface="Open Sans"/>
              <a:buChar char="●"/>
            </a:pP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Di</a:t>
            </a:r>
            <a:r>
              <a:rPr lang="en-US">
                <a:latin typeface="Open Sans"/>
                <a:ea typeface="Open Sans"/>
                <a:cs typeface="Open Sans"/>
                <a:sym typeface="Open Sans"/>
              </a:rPr>
              <a:t>d students grow and what did I learn from the process?</a:t>
            </a:r>
            <a:endParaRPr>
              <a:latin typeface="Open Sans"/>
              <a:ea typeface="Open Sans"/>
              <a:cs typeface="Open Sans"/>
              <a:sym typeface="Open Sans"/>
            </a:endParaRPr>
          </a:p>
        </p:txBody>
      </p:sp>
      <p:sp>
        <p:nvSpPr>
          <p:cNvPr id="312" name="Google Shape;312;p3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a:t>
            </a:fld>
            <a:endParaRPr sz="1800">
              <a:solidFill>
                <a:srgbClr val="FFFFFF"/>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217"/>
          <p:cNvSpPr txBox="1">
            <a:spLocks noGrp="1"/>
          </p:cNvSpPr>
          <p:nvPr>
            <p:ph type="title"/>
          </p:nvPr>
        </p:nvSpPr>
        <p:spPr>
          <a:xfrm>
            <a:off x="257225" y="274637"/>
            <a:ext cx="77724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End of Year Conference </a:t>
            </a:r>
            <a:r>
              <a:rPr lang="en-US" sz="4800" dirty="0">
                <a:solidFill>
                  <a:schemeClr val="lt1"/>
                </a:solidFill>
              </a:rPr>
              <a:t>– 2 </a:t>
            </a:r>
            <a:endParaRPr dirty="0"/>
          </a:p>
        </p:txBody>
      </p:sp>
      <p:sp>
        <p:nvSpPr>
          <p:cNvPr id="2024" name="Google Shape;2024;p217"/>
          <p:cNvSpPr txBox="1">
            <a:spLocks noGrp="1"/>
          </p:cNvSpPr>
          <p:nvPr>
            <p:ph type="body" idx="1"/>
          </p:nvPr>
        </p:nvSpPr>
        <p:spPr>
          <a:xfrm>
            <a:off x="511625" y="1274025"/>
            <a:ext cx="7772400" cy="45975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r>
              <a:rPr lang="en-US" sz="2400" dirty="0"/>
              <a:t>In preparation for the meeting, review:</a:t>
            </a:r>
            <a:endParaRPr sz="2400" dirty="0"/>
          </a:p>
          <a:p>
            <a:pPr marL="140335" lvl="0" indent="0" algn="l" rtl="0">
              <a:spcBef>
                <a:spcPts val="0"/>
              </a:spcBef>
              <a:spcAft>
                <a:spcPts val="0"/>
              </a:spcAft>
              <a:buSzPts val="2210"/>
              <a:buNone/>
            </a:pPr>
            <a:r>
              <a:rPr lang="en-US" sz="2400" dirty="0"/>
              <a:t> </a:t>
            </a:r>
            <a:endParaRPr sz="2400" dirty="0"/>
          </a:p>
          <a:p>
            <a:pPr marL="914400" lvl="0" indent="-368935" algn="l" rtl="0">
              <a:spcBef>
                <a:spcPts val="370"/>
              </a:spcBef>
              <a:spcAft>
                <a:spcPts val="0"/>
              </a:spcAft>
              <a:buSzPts val="221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3"/>
                  </a:ext>
                </a:extLst>
              </a:rPr>
              <a:t>Completed samples from Body of Evidence</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4"/>
                </a:ext>
              </a:extLst>
            </a:endParaRPr>
          </a:p>
          <a:p>
            <a:pPr marL="914400" lvl="0" indent="-368935" algn="l" rtl="0">
              <a:spcBef>
                <a:spcPts val="0"/>
              </a:spcBef>
              <a:spcAft>
                <a:spcPts val="0"/>
              </a:spcAft>
              <a:buSzPts val="221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5"/>
                  </a:ext>
                </a:extLst>
              </a:rPr>
              <a:t>Student Growth Tracker</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6"/>
                </a:ext>
              </a:extLst>
            </a:endParaRPr>
          </a:p>
          <a:p>
            <a:pPr marL="914400" lvl="0" indent="-368935" algn="l" rtl="0">
              <a:spcBef>
                <a:spcPts val="0"/>
              </a:spcBef>
              <a:spcAft>
                <a:spcPts val="0"/>
              </a:spcAft>
              <a:buSzPts val="221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7"/>
                  </a:ext>
                </a:extLst>
              </a:rPr>
              <a:t>Percentage calculations of student growth data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8"/>
                </a:ext>
              </a:extLst>
            </a:endParaRPr>
          </a:p>
          <a:p>
            <a:pPr marL="914400" lvl="0" indent="-368935" algn="l" rtl="0">
              <a:spcBef>
                <a:spcPts val="0"/>
              </a:spcBef>
              <a:spcAft>
                <a:spcPts val="0"/>
              </a:spcAft>
              <a:buSzPts val="221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9"/>
                  </a:ext>
                </a:extLst>
              </a:rPr>
              <a:t>SLO Rating Rubric</a:t>
            </a:r>
            <a:endParaRPr dirty="0"/>
          </a:p>
          <a:p>
            <a:pPr marL="0" lvl="1" indent="0" algn="l" rtl="0">
              <a:spcBef>
                <a:spcPts val="370"/>
              </a:spcBef>
              <a:spcAft>
                <a:spcPts val="0"/>
              </a:spcAft>
              <a:buSzPts val="2040"/>
              <a:buNone/>
            </a:pPr>
            <a:endParaRPr dirty="0"/>
          </a:p>
        </p:txBody>
      </p:sp>
      <p:sp>
        <p:nvSpPr>
          <p:cNvPr id="2025" name="Google Shape;2025;p21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160</a:t>
            </a:fld>
            <a:endParaRPr sz="1800">
              <a:solidFill>
                <a:srgbClr val="FFFFFF"/>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sp>
        <p:nvSpPr>
          <p:cNvPr id="2071" name="Google Shape;2071;g1127bca57ec_0_29"/>
          <p:cNvSpPr txBox="1">
            <a:spLocks noGrp="1"/>
          </p:cNvSpPr>
          <p:nvPr>
            <p:ph type="title"/>
          </p:nvPr>
        </p:nvSpPr>
        <p:spPr>
          <a:xfrm>
            <a:off x="914400" y="274637"/>
            <a:ext cx="7772400" cy="803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err="1"/>
              <a:t>SLO</a:t>
            </a:r>
            <a:r>
              <a:rPr lang="en-US" dirty="0"/>
              <a:t> Teacher Rating Rubric </a:t>
            </a:r>
            <a:r>
              <a:rPr lang="en-US" dirty="0">
                <a:solidFill>
                  <a:schemeClr val="bg1"/>
                </a:solidFill>
              </a:rPr>
              <a:t>– 2 </a:t>
            </a:r>
            <a:endParaRPr dirty="0">
              <a:solidFill>
                <a:schemeClr val="bg1"/>
              </a:solidFill>
            </a:endParaRPr>
          </a:p>
        </p:txBody>
      </p:sp>
      <p:sp>
        <p:nvSpPr>
          <p:cNvPr id="2072" name="Google Shape;2072;g1127bca57ec_0_29"/>
          <p:cNvSpPr txBox="1">
            <a:spLocks noGrp="1"/>
          </p:cNvSpPr>
          <p:nvPr>
            <p:ph type="body" idx="1"/>
          </p:nvPr>
        </p:nvSpPr>
        <p:spPr>
          <a:xfrm>
            <a:off x="504950" y="1130250"/>
            <a:ext cx="8181900" cy="4597500"/>
          </a:xfrm>
          <a:prstGeom prst="rect">
            <a:avLst/>
          </a:prstGeom>
        </p:spPr>
        <p:txBody>
          <a:bodyPr spcFirstLastPara="1" wrap="square" lIns="91425" tIns="91425" rIns="91425" bIns="91425" anchor="t" anchorCtr="0">
            <a:noAutofit/>
          </a:bodyPr>
          <a:lstStyle/>
          <a:p>
            <a:pPr indent="-457200"/>
            <a:r>
              <a:rPr lang="en-US" dirty="0"/>
              <a:t>For use as the student growth component of the district’s appraisal system</a:t>
            </a:r>
            <a:endParaRPr dirty="0"/>
          </a:p>
          <a:p>
            <a:pPr indent="-457200"/>
            <a:r>
              <a:rPr lang="en-US" dirty="0"/>
              <a:t>Part of a teacher’s summative rating</a:t>
            </a:r>
            <a:endParaRPr dirty="0"/>
          </a:p>
        </p:txBody>
      </p:sp>
      <p:sp>
        <p:nvSpPr>
          <p:cNvPr id="4" name="Google Shape;1171;p124">
            <a:extLst>
              <a:ext uri="{FF2B5EF4-FFF2-40B4-BE49-F238E27FC236}">
                <a16:creationId xmlns:a16="http://schemas.microsoft.com/office/drawing/2014/main" id="{97C7E46F-CCED-4574-A8EE-97B2E3AC9134}"/>
              </a:ex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161</a:t>
            </a:fld>
            <a:endParaRPr sz="1800">
              <a:solidFill>
                <a:srgbClr val="FFFFFF"/>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133"/>
        <p:cNvGrpSpPr/>
        <p:nvPr/>
      </p:nvGrpSpPr>
      <p:grpSpPr>
        <a:xfrm>
          <a:off x="0" y="0"/>
          <a:ext cx="0" cy="0"/>
          <a:chOff x="0" y="0"/>
          <a:chExt cx="0" cy="0"/>
        </a:xfrm>
      </p:grpSpPr>
      <p:sp>
        <p:nvSpPr>
          <p:cNvPr id="2134" name="Google Shape;2134;gd1c88c319f_0_8"/>
          <p:cNvSpPr txBox="1">
            <a:spLocks noGrp="1"/>
          </p:cNvSpPr>
          <p:nvPr>
            <p:ph type="title" idx="4294967295"/>
          </p:nvPr>
        </p:nvSpPr>
        <p:spPr>
          <a:xfrm>
            <a:off x="152400" y="76200"/>
            <a:ext cx="8915400" cy="8889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What we </a:t>
            </a:r>
            <a:r>
              <a:rPr lang="en-US" sz="4800" b="0" i="0" u="none" strike="noStrike" cap="none" dirty="0">
                <a:solidFill>
                  <a:schemeClr val="lt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5"/>
                  </a:ext>
                </a:extLst>
              </a:rPr>
              <a:t>will</a:t>
            </a:r>
            <a:r>
              <a:rPr lang="en-US" sz="4800" b="0" i="0" u="none" strike="noStrike" cap="none" dirty="0">
                <a:solidFill>
                  <a:schemeClr val="lt1"/>
                </a:solidFill>
                <a:latin typeface="Source Sans Pro"/>
                <a:ea typeface="Source Sans Pro"/>
                <a:cs typeface="Source Sans Pro"/>
                <a:sym typeface="Source Sans Pro"/>
              </a:rPr>
              <a:t> cover… </a:t>
            </a:r>
            <a:r>
              <a:rPr lang="en-US" sz="4800" b="0" i="0" u="none" strike="noStrike" cap="none" dirty="0">
                <a:solidFill>
                  <a:srgbClr val="70659A"/>
                </a:solidFill>
                <a:sym typeface="Source Sans Pro"/>
              </a:rPr>
              <a:t>- 2 </a:t>
            </a:r>
            <a:endParaRPr dirty="0">
              <a:solidFill>
                <a:srgbClr val="70659A"/>
              </a:solidFill>
            </a:endParaRPr>
          </a:p>
        </p:txBody>
      </p:sp>
      <p:pic>
        <p:nvPicPr>
          <p:cNvPr id="5" name="Picture 4" descr="All items in the following list are highlighted, indicating they have all been covered.">
            <a:extLst>
              <a:ext uri="{FF2B5EF4-FFF2-40B4-BE49-F238E27FC236}">
                <a16:creationId xmlns:a16="http://schemas.microsoft.com/office/drawing/2014/main" id="{B156815A-EDA9-3685-BC2D-2F1F876FBBD2}"/>
              </a:ext>
            </a:extLst>
          </p:cNvPr>
          <p:cNvPicPr>
            <a:picLocks noChangeAspect="1"/>
          </p:cNvPicPr>
          <p:nvPr/>
        </p:nvPicPr>
        <p:blipFill>
          <a:blip r:embed="rId3"/>
          <a:stretch>
            <a:fillRect/>
          </a:stretch>
        </p:blipFill>
        <p:spPr>
          <a:xfrm>
            <a:off x="7073660" y="1237439"/>
            <a:ext cx="1446512" cy="1104720"/>
          </a:xfrm>
          <a:prstGeom prst="rect">
            <a:avLst/>
          </a:prstGeom>
        </p:spPr>
      </p:pic>
      <p:sp>
        <p:nvSpPr>
          <p:cNvPr id="2135" name="Google Shape;2135;gd1c88c319f_0_8"/>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SLO Skill Statements</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Initial Skill Profiles (ISP)</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Matching Students to the</a:t>
            </a:r>
            <a:r>
              <a:rPr lang="en-US" sz="2400">
                <a:highlight>
                  <a:srgbClr val="FFFF00"/>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6"/>
                  </a:ext>
                </a:extLst>
              </a:rPr>
              <a:t> ISP</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Targeted Skill Profiles(TSP)</a:t>
            </a:r>
            <a:endParaRPr sz="2400">
              <a:highlight>
                <a:srgbClr val="FFFF00"/>
              </a:highlight>
              <a:latin typeface="Open Sans"/>
              <a:ea typeface="Open Sans"/>
              <a:cs typeface="Open Sans"/>
              <a:sym typeface="Open Sans"/>
            </a:endParaRPr>
          </a:p>
          <a:p>
            <a:pPr marL="514350" lvl="0" indent="-495300" algn="l" rtl="0">
              <a:lnSpc>
                <a:spcPct val="115000"/>
              </a:lnSpc>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Form/Beginning of Year Conference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Collecting a Valid Body of Evidence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Student Growth Tracker</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Mid-Year Conferences</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Determining End of Year Skill Levels Based on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EOY Conferences</a:t>
            </a:r>
            <a:endParaRPr sz="2400">
              <a:highlight>
                <a:srgbClr val="FFFF00"/>
              </a:highlight>
              <a:latin typeface="Open Sans"/>
              <a:ea typeface="Open Sans"/>
              <a:cs typeface="Open Sans"/>
              <a:sym typeface="Open Sans"/>
            </a:endParaRPr>
          </a:p>
        </p:txBody>
      </p:sp>
      <p:sp>
        <p:nvSpPr>
          <p:cNvPr id="2136" name="Google Shape;2136;gd1c88c319f_0_8">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162</a:t>
            </a:fld>
            <a:endParaRPr sz="1800">
              <a:solidFill>
                <a:srgbClr val="FFFFFF"/>
              </a:solidFill>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2142" name="Google Shape;2142;gf12912a4d9_0_21"/>
          <p:cNvSpPr txBox="1">
            <a:spLocks noGrp="1"/>
          </p:cNvSpPr>
          <p:nvPr>
            <p:ph type="title"/>
          </p:nvPr>
        </p:nvSpPr>
        <p:spPr>
          <a:xfrm>
            <a:off x="490425" y="412437"/>
            <a:ext cx="77724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700" b="1" dirty="0"/>
              <a:t>Closing Reflective Questions</a:t>
            </a:r>
            <a:endParaRPr sz="3900" b="1" dirty="0"/>
          </a:p>
        </p:txBody>
      </p:sp>
      <p:sp>
        <p:nvSpPr>
          <p:cNvPr id="2143" name="Google Shape;2143;gf12912a4d9_0_21"/>
          <p:cNvSpPr txBox="1">
            <a:spLocks noGrp="1"/>
          </p:cNvSpPr>
          <p:nvPr>
            <p:ph type="body" idx="1"/>
          </p:nvPr>
        </p:nvSpPr>
        <p:spPr>
          <a:xfrm>
            <a:off x="685800" y="1653550"/>
            <a:ext cx="7772400" cy="40059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t>What have you learned from a colleague today?</a:t>
            </a:r>
            <a:endParaRPr/>
          </a:p>
          <a:p>
            <a:pPr marL="457200" marR="0" lvl="0" indent="0" algn="l" rtl="0">
              <a:spcBef>
                <a:spcPts val="580"/>
              </a:spcBef>
              <a:spcAft>
                <a:spcPts val="0"/>
              </a:spcAft>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7"/>
                </a:ext>
              </a:extLst>
            </a:endParaRPr>
          </a:p>
          <a:p>
            <a:pPr marL="457200" marR="0" lvl="0" indent="-368935" algn="l" rtl="0">
              <a:spcBef>
                <a:spcPts val="58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8"/>
                  </a:ext>
                </a:extLst>
              </a:rPr>
              <a:t>What are the biggest shifts in this  SLO training compared to any previous knowledge you had of the SLO process?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9"/>
                </a:ext>
              </a:extLst>
            </a:endParaRPr>
          </a:p>
          <a:p>
            <a:pPr marL="457200" marR="0" lvl="0" indent="0" algn="l" rtl="0">
              <a:spcBef>
                <a:spcPts val="580"/>
              </a:spcBef>
              <a:spcAft>
                <a:spcPts val="0"/>
              </a:spcAft>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0"/>
                </a:ext>
              </a:extLst>
            </a:endParaRPr>
          </a:p>
          <a:p>
            <a:pPr marL="457200" marR="0" lvl="0" indent="-368935" algn="l" rtl="0">
              <a:spcBef>
                <a:spcPts val="58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1"/>
                  </a:ext>
                </a:extLst>
              </a:rPr>
              <a:t>H</a:t>
            </a:r>
            <a:r>
              <a:rPr lang="en-US"/>
              <a:t>ow  will you use this training?</a:t>
            </a:r>
            <a:endParaRPr/>
          </a:p>
        </p:txBody>
      </p:sp>
      <p:sp>
        <p:nvSpPr>
          <p:cNvPr id="2144" name="Google Shape;2144;gf12912a4d9_0_21">
            <a:extLst>
              <a:ext uri="{C183D7F6-B498-43B3-948B-1728B52AA6E4}">
                <adec:decorative xmlns:adec="http://schemas.microsoft.com/office/drawing/2017/decorative" val="1"/>
              </a:ext>
            </a:extLst>
          </p:cNvPr>
          <p:cNvSpPr>
            <a:spLocks noGrp="1"/>
          </p:cNvSpPr>
          <p:nvPr>
            <p:ph type="sldNum" idx="12"/>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163</a:t>
            </a:fld>
            <a:endParaRPr sz="1800">
              <a:solidFill>
                <a:srgbClr val="FFFFFF"/>
              </a:solidFill>
              <a:latin typeface="Calibri"/>
              <a:ea typeface="Calibri"/>
              <a:cs typeface="Calibri"/>
              <a:sym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149"/>
        <p:cNvGrpSpPr/>
        <p:nvPr/>
      </p:nvGrpSpPr>
      <p:grpSpPr>
        <a:xfrm>
          <a:off x="0" y="0"/>
          <a:ext cx="0" cy="0"/>
          <a:chOff x="0" y="0"/>
          <a:chExt cx="0" cy="0"/>
        </a:xfrm>
      </p:grpSpPr>
      <p:sp>
        <p:nvSpPr>
          <p:cNvPr id="2150" name="Google Shape;2150;gd1c88c319f_0_17"/>
          <p:cNvSpPr txBox="1">
            <a:spLocks noGrp="1"/>
          </p:cNvSpPr>
          <p:nvPr>
            <p:ph type="title" idx="4294967295"/>
          </p:nvPr>
        </p:nvSpPr>
        <p:spPr>
          <a:xfrm>
            <a:off x="152400" y="76200"/>
            <a:ext cx="8915400" cy="8889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dirty="0"/>
              <a:t>Resources Available</a:t>
            </a:r>
            <a:endParaRPr dirty="0"/>
          </a:p>
        </p:txBody>
      </p:sp>
      <p:sp>
        <p:nvSpPr>
          <p:cNvPr id="2151" name="Google Shape;2151;gd1c88c319f_0_17"/>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457200" lvl="0" indent="-381000" algn="l" rtl="0">
              <a:spcBef>
                <a:spcPts val="540"/>
              </a:spcBef>
              <a:spcAft>
                <a:spcPts val="0"/>
              </a:spcAft>
              <a:buSzPts val="2400"/>
              <a:buFont typeface="Open Sans"/>
              <a:buChar char="●"/>
            </a:pPr>
            <a:r>
              <a:rPr lang="en-US" sz="2400" dirty="0">
                <a:highlight>
                  <a:schemeClr val="lt1"/>
                </a:highlight>
                <a:latin typeface="Open Sans"/>
                <a:ea typeface="Open Sans"/>
                <a:cs typeface="Open Sans"/>
                <a:sym typeface="Open Sans"/>
              </a:rPr>
              <a:t>t</a:t>
            </a:r>
            <a:r>
              <a:rPr lang="en-US" sz="3000" dirty="0">
                <a:highlight>
                  <a:schemeClr val="lt1"/>
                </a:highlight>
                <a:latin typeface="Open Sans"/>
                <a:ea typeface="Open Sans"/>
                <a:cs typeface="Open Sans"/>
                <a:sym typeface="Open Sans"/>
              </a:rPr>
              <a:t>exasslo.org</a:t>
            </a:r>
            <a:endParaRPr sz="3000" dirty="0">
              <a:highlight>
                <a:schemeClr val="lt1"/>
              </a:highlight>
              <a:latin typeface="Open Sans"/>
              <a:ea typeface="Open Sans"/>
              <a:cs typeface="Open Sans"/>
              <a:sym typeface="Open Sans"/>
            </a:endParaRPr>
          </a:p>
          <a:p>
            <a:pPr marL="1371600" lvl="1"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Resources </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SLO Administrator Guide</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SLO Teacher Guide</a:t>
            </a: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Sample SLOs</a:t>
            </a:r>
            <a:endParaRPr sz="3000" dirty="0">
              <a:highlight>
                <a:schemeClr val="lt1"/>
              </a:highlight>
              <a:latin typeface="Open Sans"/>
              <a:ea typeface="Open Sans"/>
              <a:cs typeface="Open Sans"/>
              <a:sym typeface="Open Sans"/>
            </a:endParaRPr>
          </a:p>
          <a:p>
            <a:pPr marL="1371600" lvl="1"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Orientation</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Materials to train staff</a:t>
            </a:r>
            <a:endParaRPr sz="3000" dirty="0">
              <a:highlight>
                <a:schemeClr val="lt1"/>
              </a:highlight>
              <a:latin typeface="Open Sans"/>
              <a:ea typeface="Open Sans"/>
              <a:cs typeface="Open Sans"/>
              <a:sym typeface="Open Sans"/>
            </a:endParaRPr>
          </a:p>
          <a:p>
            <a:pPr marL="1828800" lvl="2" indent="-419100" algn="l" rtl="0">
              <a:spcBef>
                <a:spcPts val="0"/>
              </a:spcBef>
              <a:spcAft>
                <a:spcPts val="0"/>
              </a:spcAft>
              <a:buSzPts val="3000"/>
              <a:buFont typeface="Open Sans"/>
              <a:buChar char="■"/>
            </a:pPr>
            <a:r>
              <a:rPr lang="en-US" sz="3000" dirty="0">
                <a:highlight>
                  <a:schemeClr val="lt1"/>
                </a:highlight>
                <a:latin typeface="Open Sans"/>
                <a:ea typeface="Open Sans"/>
                <a:cs typeface="Open Sans"/>
                <a:sym typeface="Open Sans"/>
              </a:rPr>
              <a:t>Teacher Orientation Manual for orientation</a:t>
            </a:r>
            <a:endParaRPr sz="3000" dirty="0">
              <a:highlight>
                <a:schemeClr val="lt1"/>
              </a:highlight>
              <a:latin typeface="Open Sans"/>
              <a:ea typeface="Open Sans"/>
              <a:cs typeface="Open Sans"/>
              <a:sym typeface="Open Sans"/>
            </a:endParaRPr>
          </a:p>
        </p:txBody>
      </p:sp>
      <p:sp>
        <p:nvSpPr>
          <p:cNvPr id="2152" name="Google Shape;2152;gd1c88c319f_0_17">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164</a:t>
            </a:fld>
            <a:endParaRPr sz="18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txBox="1">
            <a:spLocks noGrp="1"/>
          </p:cNvSpPr>
          <p:nvPr>
            <p:ph type="title"/>
          </p:nvPr>
        </p:nvSpPr>
        <p:spPr>
          <a:xfrm>
            <a:off x="285750" y="365126"/>
            <a:ext cx="8858250" cy="7489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Why isn’t “Who are my students?” first?</a:t>
            </a:r>
            <a:endParaRPr dirty="0"/>
          </a:p>
        </p:txBody>
      </p:sp>
      <p:sp>
        <p:nvSpPr>
          <p:cNvPr id="319" name="Google Shape;319;p32"/>
          <p:cNvSpPr txBox="1">
            <a:spLocks noGrp="1"/>
          </p:cNvSpPr>
          <p:nvPr>
            <p:ph type="body" idx="1"/>
          </p:nvPr>
        </p:nvSpPr>
        <p:spPr>
          <a:xfrm>
            <a:off x="457200" y="1905000"/>
            <a:ext cx="8229600" cy="348680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47920"/>
              </a:buClr>
              <a:buSzPts val="2700"/>
              <a:buFont typeface="Arial"/>
              <a:buChar char="•"/>
            </a:pPr>
            <a:r>
              <a:rPr lang="en-US">
                <a:latin typeface="Source Sans Pro"/>
                <a:ea typeface="Source Sans Pro"/>
                <a:cs typeface="Source Sans Pro"/>
                <a:sym typeface="Source Sans Pro"/>
              </a:rPr>
              <a:t>This isn’t about sorting the cards for order of importance, it’s about sequencing so that we maximize student growth.</a:t>
            </a:r>
            <a:endParaRPr/>
          </a:p>
          <a:p>
            <a:pPr marL="457200" lvl="0" indent="-285750" algn="l" rtl="0">
              <a:spcBef>
                <a:spcPts val="540"/>
              </a:spcBef>
              <a:spcAft>
                <a:spcPts val="0"/>
              </a:spcAft>
              <a:buClr>
                <a:srgbClr val="F47920"/>
              </a:buClr>
              <a:buSzPts val="2700"/>
              <a:buFont typeface="Arial"/>
              <a:buNone/>
            </a:pPr>
            <a:endParaRPr b="0" i="0" u="none" strike="noStrike" cap="none">
              <a:latin typeface="Source Sans Pro"/>
              <a:ea typeface="Source Sans Pro"/>
              <a:cs typeface="Source Sans Pro"/>
              <a:sym typeface="Source Sans Pro"/>
            </a:endParaRPr>
          </a:p>
          <a:p>
            <a:pPr marL="457200" lvl="0" indent="-457200" algn="l" rtl="0">
              <a:spcBef>
                <a:spcPts val="540"/>
              </a:spcBef>
              <a:spcAft>
                <a:spcPts val="0"/>
              </a:spcAft>
              <a:buClr>
                <a:srgbClr val="F47920"/>
              </a:buClr>
              <a:buSzPts val="2700"/>
              <a:buFont typeface="Arial"/>
              <a:buChar char="•"/>
            </a:pPr>
            <a:r>
              <a:rPr lang="en-US">
                <a:latin typeface="Source Sans Pro"/>
                <a:ea typeface="Source Sans Pro"/>
                <a:cs typeface="Source Sans Pro"/>
                <a:sym typeface="Source Sans Pro"/>
              </a:rPr>
              <a:t>We can</a:t>
            </a:r>
            <a:r>
              <a:rPr lang="en-US"/>
              <a:t>not</a:t>
            </a:r>
            <a:r>
              <a:rPr lang="en-US">
                <a:latin typeface="Source Sans Pro"/>
                <a:ea typeface="Source Sans Pro"/>
                <a:cs typeface="Source Sans Pro"/>
                <a:sym typeface="Source Sans Pro"/>
              </a:rPr>
              <a:t> determine where </a:t>
            </a:r>
            <a:r>
              <a:rPr lang="en-US"/>
              <a:t>our</a:t>
            </a:r>
            <a:r>
              <a:rPr lang="en-US">
                <a:latin typeface="Source Sans Pro"/>
                <a:ea typeface="Source Sans Pro"/>
                <a:cs typeface="Source Sans Pro"/>
                <a:sym typeface="Source Sans Pro"/>
              </a:rPr>
              <a:t> </a:t>
            </a:r>
            <a:r>
              <a:rPr lang="en-US">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students</a:t>
            </a:r>
            <a:r>
              <a:rPr lang="en-US">
                <a:latin typeface="Source Sans Pro"/>
                <a:ea typeface="Source Sans Pro"/>
                <a:cs typeface="Source Sans Pro"/>
                <a:sym typeface="Source Sans Pro"/>
              </a:rPr>
              <a:t> are with respect to a foundational skill, without determining what the foundational skill is first.</a:t>
            </a:r>
            <a:endParaRPr/>
          </a:p>
        </p:txBody>
      </p:sp>
      <p:sp>
        <p:nvSpPr>
          <p:cNvPr id="320" name="Google Shape;320;p3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17</a:t>
            </a:fld>
            <a:endParaRPr sz="180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Structure of the </a:t>
            </a:r>
            <a:r>
              <a:rPr lang="en-US" sz="4800" b="0" dirty="0"/>
              <a:t>T</a:t>
            </a:r>
            <a:r>
              <a:rPr lang="en-US" sz="4800" b="0" i="0" u="none" strike="noStrike" cap="none" dirty="0">
                <a:solidFill>
                  <a:schemeClr val="lt1"/>
                </a:solidFill>
                <a:latin typeface="Source Sans Pro"/>
                <a:ea typeface="Source Sans Pro"/>
                <a:cs typeface="Source Sans Pro"/>
                <a:sym typeface="Source Sans Pro"/>
              </a:rPr>
              <a:t>raining</a:t>
            </a:r>
            <a:endParaRPr dirty="0"/>
          </a:p>
        </p:txBody>
      </p:sp>
      <p:sp>
        <p:nvSpPr>
          <p:cNvPr id="344" name="Google Shape;344;p35"/>
          <p:cNvSpPr txBox="1">
            <a:spLocks noGrp="1"/>
          </p:cNvSpPr>
          <p:nvPr>
            <p:ph type="body" idx="1"/>
          </p:nvPr>
        </p:nvSpPr>
        <p:spPr>
          <a:xfrm>
            <a:off x="152400" y="1371600"/>
            <a:ext cx="8229600" cy="47244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47920"/>
              </a:buClr>
              <a:buSzPts val="2700"/>
              <a:buFont typeface="Open Sans"/>
              <a:buChar char="•"/>
            </a:pPr>
            <a:r>
              <a:rPr lang="en-US" dirty="0">
                <a:latin typeface="Open Sans"/>
                <a:ea typeface="Open Sans"/>
                <a:cs typeface="Open Sans"/>
                <a:sym typeface="Open Sans"/>
              </a:rPr>
              <a:t>Model/Activity/Your Turn</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Key  Ideas</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Success Criteria</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Exemplars/Non-exemplars</a:t>
            </a:r>
            <a:endParaRPr dirty="0">
              <a:latin typeface="Open Sans"/>
              <a:ea typeface="Open Sans"/>
              <a:cs typeface="Open Sans"/>
              <a:sym typeface="Open Sans"/>
            </a:endParaRPr>
          </a:p>
          <a:p>
            <a:pPr marL="757237" lvl="1" indent="-457200" algn="l" rtl="0">
              <a:spcBef>
                <a:spcPts val="480"/>
              </a:spcBef>
              <a:spcAft>
                <a:spcPts val="0"/>
              </a:spcAft>
              <a:buClr>
                <a:srgbClr val="F47920"/>
              </a:buClr>
              <a:buSzPts val="2040"/>
              <a:buFont typeface="Open Sans"/>
              <a:buChar char="•"/>
            </a:pPr>
            <a:r>
              <a:rPr lang="en-US" dirty="0">
                <a:latin typeface="Open Sans"/>
                <a:ea typeface="Open Sans"/>
                <a:cs typeface="Open Sans"/>
                <a:sym typeface="Open Sans"/>
              </a:rPr>
              <a:t>Practice creating your own</a:t>
            </a:r>
            <a:endParaRPr dirty="0">
              <a:latin typeface="Open Sans"/>
              <a:ea typeface="Open Sans"/>
              <a:cs typeface="Open Sans"/>
              <a:sym typeface="Open Sans"/>
            </a:endParaRPr>
          </a:p>
          <a:p>
            <a:pPr marL="457200" lvl="0" indent="-457200" algn="l" rtl="0">
              <a:spcBef>
                <a:spcPts val="540"/>
              </a:spcBef>
              <a:spcAft>
                <a:spcPts val="0"/>
              </a:spcAft>
              <a:buClr>
                <a:srgbClr val="F47920"/>
              </a:buClr>
              <a:buSzPts val="2700"/>
              <a:buFont typeface="Open Sans"/>
              <a:buChar char="•"/>
            </a:pPr>
            <a:r>
              <a:rPr lang="en-US" dirty="0">
                <a:latin typeface="Open Sans"/>
                <a:ea typeface="Open Sans"/>
                <a:cs typeface="Open Sans"/>
                <a:sym typeface="Open Sans"/>
              </a:rPr>
              <a:t>Core Ideas</a:t>
            </a:r>
            <a:endParaRPr dirty="0">
              <a:latin typeface="Open Sans"/>
              <a:ea typeface="Open Sans"/>
              <a:cs typeface="Open Sans"/>
              <a:sym typeface="Open Sans"/>
            </a:endParaRPr>
          </a:p>
          <a:p>
            <a:pPr marL="457200" lvl="0" indent="-457200" algn="l" rtl="0">
              <a:spcBef>
                <a:spcPts val="540"/>
              </a:spcBef>
              <a:spcAft>
                <a:spcPts val="0"/>
              </a:spcAft>
              <a:buClr>
                <a:srgbClr val="F47920"/>
              </a:buClr>
              <a:buSzPts val="2700"/>
              <a:buFont typeface="Open Sans"/>
              <a:buChar char="•"/>
            </a:pPr>
            <a:r>
              <a:rPr lang="en-US" dirty="0">
                <a:latin typeface="Open Sans"/>
                <a:ea typeface="Open Sans"/>
                <a:cs typeface="Open Sans"/>
                <a:sym typeface="Open Sans"/>
              </a:rPr>
              <a:t>Key Takeaways</a:t>
            </a:r>
            <a:endParaRPr dirty="0">
              <a:latin typeface="Open Sans"/>
              <a:ea typeface="Open Sans"/>
              <a:cs typeface="Open Sans"/>
              <a:sym typeface="Open Sans"/>
            </a:endParaRPr>
          </a:p>
          <a:p>
            <a:pPr marL="457200" lvl="0" indent="-457200" algn="l" rtl="0">
              <a:spcBef>
                <a:spcPts val="540"/>
              </a:spcBef>
              <a:spcAft>
                <a:spcPts val="0"/>
              </a:spcAft>
              <a:buClr>
                <a:srgbClr val="F47920"/>
              </a:buClr>
              <a:buSzPts val="2700"/>
              <a:buFont typeface="Open Sans"/>
              <a:buChar char="•"/>
            </a:pPr>
            <a:r>
              <a:rPr lang="en-US" dirty="0">
                <a:latin typeface="Open Sans"/>
                <a:ea typeface="Open Sans"/>
                <a:cs typeface="Open Sans"/>
                <a:sym typeface="Open Sans"/>
              </a:rPr>
              <a:t>Flexibility and Questions</a:t>
            </a:r>
            <a:endParaRPr dirty="0">
              <a:latin typeface="Open Sans"/>
              <a:ea typeface="Open Sans"/>
              <a:cs typeface="Open Sans"/>
              <a:sym typeface="Open Sans"/>
            </a:endParaRPr>
          </a:p>
        </p:txBody>
      </p:sp>
      <p:sp>
        <p:nvSpPr>
          <p:cNvPr id="345" name="Google Shape;345;p3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18</a:t>
            </a:fld>
            <a:endParaRPr sz="180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g108f24b9b89_0_3"/>
          <p:cNvSpPr txBox="1">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30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rPr>
              <a:t>Three Phases of </a:t>
            </a:r>
            <a:r>
              <a:rPr kumimoji="0" lang="en-US" sz="3000" b="1" i="0" u="none" strike="noStrike" kern="0" cap="none" spc="0" normalizeH="0" baseline="0" noProof="0" dirty="0" err="1">
                <a:ln>
                  <a:noFill/>
                </a:ln>
                <a:solidFill>
                  <a:schemeClr val="lt1"/>
                </a:solidFill>
                <a:effectLst/>
                <a:uLnTx/>
                <a:uFillTx/>
                <a:latin typeface="Source Sans Pro"/>
                <a:ea typeface="Source Sans Pro"/>
                <a:cs typeface="Source Sans Pro"/>
                <a:sym typeface="Source Sans Pro"/>
              </a:rPr>
              <a:t>SLO</a:t>
            </a:r>
            <a:endParaRPr kumimoji="0" lang="en-US" sz="30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endParaRPr>
          </a:p>
        </p:txBody>
      </p:sp>
      <p:pic>
        <p:nvPicPr>
          <p:cNvPr id="353" name="Google Shape;353;g108f24b9b89_0_3" descr="Image of a continuous circle split into three parts with each leading to the next titled Three Phases of SLO. It begins with Phase 1 - Create an SLO, which leads to Phase 2 - Monitor Progress to Drive Instructions, which leads to Phase 3 - Evaluate Success and Reflect and then leads back to Phase 1."/>
          <p:cNvPicPr preferRelativeResize="0"/>
          <p:nvPr/>
        </p:nvPicPr>
        <p:blipFill>
          <a:blip r:embed="rId3">
            <a:alphaModFix/>
          </a:blip>
          <a:stretch>
            <a:fillRect/>
          </a:stretch>
        </p:blipFill>
        <p:spPr>
          <a:xfrm>
            <a:off x="1930983" y="1471627"/>
            <a:ext cx="4579369" cy="462437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Objectives</a:t>
            </a:r>
            <a:endParaRPr dirty="0"/>
          </a:p>
        </p:txBody>
      </p:sp>
      <p:sp>
        <p:nvSpPr>
          <p:cNvPr id="137" name="Google Shape;137;p12"/>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255905" lvl="0" indent="-255905" algn="l" rtl="0">
              <a:spcBef>
                <a:spcPts val="0"/>
              </a:spcBef>
              <a:spcAft>
                <a:spcPts val="0"/>
              </a:spcAft>
              <a:buNone/>
            </a:pPr>
            <a:r>
              <a:rPr lang="en-US" sz="2500">
                <a:latin typeface="Open Sans"/>
                <a:ea typeface="Open Sans"/>
                <a:cs typeface="Open Sans"/>
                <a:sym typeface="Open Sans"/>
              </a:rPr>
              <a:t>Participants will:</a:t>
            </a:r>
            <a:endParaRPr sz="2500">
              <a:latin typeface="Open Sans"/>
              <a:ea typeface="Open Sans"/>
              <a:cs typeface="Open Sans"/>
              <a:sym typeface="Open Sans"/>
            </a:endParaRPr>
          </a:p>
          <a:p>
            <a:pPr marL="457200" lvl="0" indent="-444500" algn="l" rtl="0">
              <a:spcBef>
                <a:spcPts val="540"/>
              </a:spcBef>
              <a:spcAft>
                <a:spcPts val="0"/>
              </a:spcAft>
              <a:buClr>
                <a:srgbClr val="0000B2"/>
              </a:buClr>
              <a:buSzPts val="2500"/>
              <a:buFont typeface="Open Sans"/>
              <a:buChar char="•"/>
            </a:pPr>
            <a:r>
              <a:rPr lang="en-US" sz="2500">
                <a:latin typeface="Open Sans"/>
                <a:ea typeface="Open Sans"/>
                <a:cs typeface="Open Sans"/>
                <a:sym typeface="Open Sans"/>
              </a:rPr>
              <a:t>Understand the SLO process as a valid and reliable measure of student growth.</a:t>
            </a:r>
            <a:endParaRPr sz="2500">
              <a:latin typeface="Open Sans"/>
              <a:ea typeface="Open Sans"/>
              <a:cs typeface="Open Sans"/>
              <a:sym typeface="Open Sans"/>
            </a:endParaRPr>
          </a:p>
          <a:p>
            <a:pPr marL="0" lvl="0" indent="0" algn="l" rtl="0">
              <a:spcBef>
                <a:spcPts val="540"/>
              </a:spcBef>
              <a:spcAft>
                <a:spcPts val="0"/>
              </a:spcAft>
              <a:buNone/>
            </a:pPr>
            <a:endParaRPr sz="2500">
              <a:latin typeface="Open Sans"/>
              <a:ea typeface="Open Sans"/>
              <a:cs typeface="Open Sans"/>
              <a:sym typeface="Open Sans"/>
            </a:endParaRPr>
          </a:p>
          <a:p>
            <a:pPr marL="457200" lvl="0" indent="-444500" algn="l" rtl="0">
              <a:spcBef>
                <a:spcPts val="540"/>
              </a:spcBef>
              <a:spcAft>
                <a:spcPts val="0"/>
              </a:spcAft>
              <a:buClr>
                <a:srgbClr val="0000B2"/>
              </a:buClr>
              <a:buSzPts val="2500"/>
              <a:buFont typeface="Open Sans"/>
              <a:buChar char="•"/>
            </a:pPr>
            <a:r>
              <a:rPr lang="en-US" sz="2500">
                <a:latin typeface="Open Sans"/>
                <a:ea typeface="Open Sans"/>
                <a:cs typeface="Open Sans"/>
                <a:sym typeface="Open Sans"/>
              </a:rPr>
              <a:t>Review all 3 phases of the SLO process through the student growth lens.</a:t>
            </a:r>
            <a:endParaRPr sz="2500">
              <a:latin typeface="Open Sans"/>
              <a:ea typeface="Open Sans"/>
              <a:cs typeface="Open Sans"/>
              <a:sym typeface="Open Sans"/>
            </a:endParaRPr>
          </a:p>
          <a:p>
            <a:pPr marL="0" lvl="0" indent="0" algn="l" rtl="0">
              <a:spcBef>
                <a:spcPts val="540"/>
              </a:spcBef>
              <a:spcAft>
                <a:spcPts val="0"/>
              </a:spcAft>
              <a:buNone/>
            </a:pPr>
            <a:endParaRPr sz="2500">
              <a:latin typeface="Open Sans"/>
              <a:ea typeface="Open Sans"/>
              <a:cs typeface="Open Sans"/>
              <a:sym typeface="Open Sans"/>
            </a:endParaRPr>
          </a:p>
          <a:p>
            <a:pPr marL="457200" lvl="0" indent="-444500" algn="l" rtl="0">
              <a:spcBef>
                <a:spcPts val="540"/>
              </a:spcBef>
              <a:spcAft>
                <a:spcPts val="0"/>
              </a:spcAft>
              <a:buClr>
                <a:srgbClr val="0000B2"/>
              </a:buClr>
              <a:buSzPts val="2500"/>
              <a:buFont typeface="Open Sans"/>
              <a:buChar char="•"/>
            </a:pPr>
            <a:r>
              <a:rPr lang="en-US" sz="2500">
                <a:latin typeface="Open Sans"/>
                <a:ea typeface="Open Sans"/>
                <a:cs typeface="Open Sans"/>
                <a:sym typeface="Open Sans"/>
              </a:rPr>
              <a:t>Practice writing, editing, and giving feedback on all steps in the SLO process.</a:t>
            </a:r>
            <a:endParaRPr sz="2500">
              <a:latin typeface="Open Sans"/>
              <a:ea typeface="Open Sans"/>
              <a:cs typeface="Open Sans"/>
              <a:sym typeface="Open Sans"/>
            </a:endParaRPr>
          </a:p>
        </p:txBody>
      </p:sp>
      <p:sp>
        <p:nvSpPr>
          <p:cNvPr id="138" name="Google Shape;138;p1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a:t>
            </a:fld>
            <a:endParaRPr sz="1800">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a:spLocks noGrp="1"/>
          </p:cNvSpPr>
          <p:nvPr>
            <p:ph type="title" idx="4294967295"/>
          </p:nvPr>
        </p:nvSpPr>
        <p:spPr>
          <a:xfrm>
            <a:off x="152400" y="76200"/>
            <a:ext cx="8915400" cy="8890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Source Sans Pro"/>
                <a:ea typeface="Source Sans Pro"/>
                <a:cs typeface="Source Sans Pro"/>
                <a:sym typeface="Source Sans Pro"/>
              </a:rPr>
              <a:t>What we </a:t>
            </a:r>
            <a:r>
              <a:rPr lang="en-US" sz="4800" b="0" i="0" u="none" strike="noStrike" cap="none" dirty="0">
                <a:solidFill>
                  <a:schemeClr val="lt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will</a:t>
            </a:r>
            <a:r>
              <a:rPr lang="en-US" sz="4800" b="0" i="0" u="none" strike="noStrike" cap="none" dirty="0">
                <a:solidFill>
                  <a:schemeClr val="lt1"/>
                </a:solidFill>
                <a:latin typeface="Source Sans Pro"/>
                <a:ea typeface="Source Sans Pro"/>
                <a:cs typeface="Source Sans Pro"/>
                <a:sym typeface="Source Sans Pro"/>
              </a:rPr>
              <a:t> cover…</a:t>
            </a:r>
            <a:endParaRPr dirty="0"/>
          </a:p>
        </p:txBody>
      </p:sp>
      <p:pic>
        <p:nvPicPr>
          <p:cNvPr id="5" name="Picture 4" descr="The first three items in the following list are highlighted, indicating that they will be covered on day 1">
            <a:extLst>
              <a:ext uri="{FF2B5EF4-FFF2-40B4-BE49-F238E27FC236}">
                <a16:creationId xmlns:a16="http://schemas.microsoft.com/office/drawing/2014/main" id="{7D59618F-8342-EDB9-874B-BE2D614FBEF3}"/>
              </a:ext>
            </a:extLst>
          </p:cNvPr>
          <p:cNvPicPr>
            <a:picLocks noChangeAspect="1"/>
          </p:cNvPicPr>
          <p:nvPr/>
        </p:nvPicPr>
        <p:blipFill>
          <a:blip r:embed="rId3"/>
          <a:stretch>
            <a:fillRect/>
          </a:stretch>
        </p:blipFill>
        <p:spPr>
          <a:xfrm>
            <a:off x="6653691" y="1262945"/>
            <a:ext cx="1006566" cy="768728"/>
          </a:xfrm>
          <a:prstGeom prst="rect">
            <a:avLst/>
          </a:prstGeom>
        </p:spPr>
      </p:pic>
      <p:sp>
        <p:nvSpPr>
          <p:cNvPr id="361" name="Google Shape;361;p36">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20</a:t>
            </a:fld>
            <a:endParaRPr sz="1800">
              <a:solidFill>
                <a:srgbClr val="FFFFFF"/>
              </a:solidFill>
              <a:latin typeface="Calibri"/>
              <a:ea typeface="Calibri"/>
              <a:cs typeface="Calibri"/>
              <a:sym typeface="Calibri"/>
            </a:endParaRPr>
          </a:p>
        </p:txBody>
      </p:sp>
      <p:sp>
        <p:nvSpPr>
          <p:cNvPr id="360" name="Google Shape;360;p36"/>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SLO Skill Statements</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Initial Skill Profiles (ISP)</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Matching Students to the</a:t>
            </a:r>
            <a:r>
              <a:rPr lang="en-US" sz="2400">
                <a:highlight>
                  <a:srgbClr val="FFFF00"/>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 ISP</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Writing Quality Targeted Skill Profiles(TSP)</a:t>
            </a:r>
            <a:endParaRPr sz="2400">
              <a:highlight>
                <a:schemeClr val="lt1"/>
              </a:highlight>
              <a:latin typeface="Open Sans"/>
              <a:ea typeface="Open Sans"/>
              <a:cs typeface="Open Sans"/>
              <a:sym typeface="Open Sans"/>
            </a:endParaRPr>
          </a:p>
          <a:p>
            <a:pPr marL="514350" lvl="0" indent="-495300" algn="l" rtl="0">
              <a:lnSpc>
                <a:spcPct val="115000"/>
              </a:lnSpc>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SLO Form/Beginning of Year Conference</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Collecting a Valid Body of Evidence (BOE)</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Student Growth Tracker</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SLO Mid-Year Conferences</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Determining End of Year Skill Levels Based on BOE</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EOY Conferences</a:t>
            </a:r>
            <a:endParaRPr sz="2400">
              <a:highlight>
                <a:schemeClr val="lt1"/>
              </a:highlight>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err="1"/>
              <a:t>SLO</a:t>
            </a:r>
            <a:r>
              <a:rPr lang="en-US" dirty="0"/>
              <a:t> Skill Statements</a:t>
            </a:r>
            <a:endParaRPr dirty="0"/>
          </a:p>
        </p:txBody>
      </p:sp>
      <p:sp>
        <p:nvSpPr>
          <p:cNvPr id="376" name="Google Shape;376;p38"/>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What makes a strong </a:t>
            </a: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Skill Statement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rPr>
              <a:t>?</a:t>
            </a:r>
            <a:endParaRPr/>
          </a:p>
        </p:txBody>
      </p:sp>
      <p:sp>
        <p:nvSpPr>
          <p:cNvPr id="377" name="Google Shape;377;p38">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21</a:t>
            </a:fld>
            <a:endParaRPr sz="18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txBox="1">
            <a:spLocks noGrp="1"/>
          </p:cNvSpPr>
          <p:nvPr>
            <p:ph type="title" idx="4294967295"/>
          </p:nvPr>
        </p:nvSpPr>
        <p:spPr>
          <a:xfrm>
            <a:off x="829101" y="1979575"/>
            <a:ext cx="7485900" cy="2308800"/>
          </a:xfrm>
          <a:prstGeom prst="rect">
            <a:avLst/>
          </a:prstGeom>
          <a:solidFill>
            <a:srgbClr val="F47920"/>
          </a:solidFill>
          <a:ln w="19050"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000"/>
              <a:buFont typeface="Source Sans Pro"/>
              <a:buNone/>
            </a:pPr>
            <a:r>
              <a:rPr lang="en-US" sz="6000" b="0" i="0" u="none" strike="noStrike" cap="none" dirty="0">
                <a:solidFill>
                  <a:schemeClr val="bg1"/>
                </a:solidFill>
                <a:latin typeface="Source Sans Pro"/>
                <a:ea typeface="Source Sans Pro"/>
                <a:cs typeface="Source Sans Pro"/>
                <a:sym typeface="Source Sans Pro"/>
              </a:rPr>
              <a:t>What is </a:t>
            </a:r>
            <a:r>
              <a:rPr lang="en-US" sz="6000" b="0" i="0" u="none" strike="noStrike" cap="none" dirty="0">
                <a:solidFill>
                  <a:schemeClr val="bg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rPr>
              <a:t>the </a:t>
            </a:r>
            <a:r>
              <a:rPr lang="en-US" sz="6000" b="0" i="0" u="none" strike="noStrike" cap="none" dirty="0">
                <a:solidFill>
                  <a:schemeClr val="bg1"/>
                </a:solidFill>
                <a:sym typeface="Source Sans Pro"/>
              </a:rPr>
              <a:t>focus of my SLO?</a:t>
            </a:r>
            <a:endParaRPr dirty="0">
              <a:solidFill>
                <a:schemeClr val="bg1"/>
              </a:solidFill>
            </a:endParaRPr>
          </a:p>
          <a:p>
            <a:pPr marL="0" marR="0" lvl="0" indent="0" algn="l" rtl="0">
              <a:lnSpc>
                <a:spcPct val="100000"/>
              </a:lnSpc>
              <a:spcBef>
                <a:spcPts val="0"/>
              </a:spcBef>
              <a:spcAft>
                <a:spcPts val="0"/>
              </a:spcAft>
              <a:buClr>
                <a:schemeClr val="lt1"/>
              </a:buClr>
              <a:buSzPts val="2400"/>
              <a:buFont typeface="Source Sans Pro"/>
              <a:buNone/>
            </a:pPr>
            <a:endParaRPr sz="2400" b="0" i="0" u="none" strike="noStrike" cap="none" dirty="0">
              <a:solidFill>
                <a:schemeClr val="dk1"/>
              </a:solidFill>
              <a:latin typeface="Source Sans Pro"/>
              <a:ea typeface="Source Sans Pro"/>
              <a:cs typeface="Source Sans Pro"/>
              <a:sym typeface="Source Sans Pro"/>
            </a:endParaRPr>
          </a:p>
        </p:txBody>
      </p:sp>
      <p:sp>
        <p:nvSpPr>
          <p:cNvPr id="384" name="Google Shape;384;p3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22</a:t>
            </a:fld>
            <a:endParaRPr sz="18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0"/>
          <p:cNvSpPr txBox="1">
            <a:spLocks noGrp="1"/>
          </p:cNvSpPr>
          <p:nvPr>
            <p:ph type="title"/>
          </p:nvPr>
        </p:nvSpPr>
        <p:spPr>
          <a:xfrm>
            <a:off x="457200" y="495754"/>
            <a:ext cx="8058150" cy="8758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err="1">
                <a:solidFill>
                  <a:srgbClr val="70659A"/>
                </a:solidFill>
                <a:latin typeface="Source Sans Pro"/>
                <a:ea typeface="Source Sans Pro"/>
                <a:cs typeface="Source Sans Pro"/>
                <a:sym typeface="Source Sans Pro"/>
              </a:rPr>
              <a:t>SLO</a:t>
            </a:r>
            <a:r>
              <a:rPr lang="en-US" sz="4800" b="0" dirty="0">
                <a:solidFill>
                  <a:srgbClr val="70659A"/>
                </a:solidFill>
                <a:latin typeface="Source Sans Pro"/>
                <a:ea typeface="Source Sans Pro"/>
                <a:cs typeface="Source Sans Pro"/>
                <a:sym typeface="Source Sans Pro"/>
              </a:rPr>
              <a:t> Skill Statement</a:t>
            </a:r>
            <a:endParaRPr dirty="0"/>
          </a:p>
        </p:txBody>
      </p:sp>
      <p:sp>
        <p:nvSpPr>
          <p:cNvPr id="391" name="Google Shape;391;p40"/>
          <p:cNvSpPr txBox="1"/>
          <p:nvPr/>
        </p:nvSpPr>
        <p:spPr>
          <a:xfrm>
            <a:off x="789301" y="2759400"/>
            <a:ext cx="7565400" cy="1339200"/>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700"/>
              <a:buFont typeface="Source Sans Pro"/>
              <a:buNone/>
            </a:pPr>
            <a:r>
              <a:rPr lang="en-US" sz="2700">
                <a:solidFill>
                  <a:schemeClr val="dk1"/>
                </a:solidFill>
                <a:latin typeface="Source Sans Pro"/>
                <a:ea typeface="Source Sans Pro"/>
                <a:cs typeface="Source Sans Pro"/>
                <a:sym typeface="Source Sans Pro"/>
              </a:rPr>
              <a:t>The skill statement is a </a:t>
            </a:r>
            <a:r>
              <a:rPr lang="en-US" sz="2700" b="1" i="1">
                <a:solidFill>
                  <a:schemeClr val="dk1"/>
                </a:solidFill>
                <a:latin typeface="Source Sans Pro"/>
                <a:ea typeface="Source Sans Pro"/>
                <a:cs typeface="Source Sans Pro"/>
                <a:sym typeface="Source Sans Pro"/>
              </a:rPr>
              <a:t>description of what students should be able to do</a:t>
            </a:r>
            <a:r>
              <a:rPr lang="en-US" sz="2700">
                <a:solidFill>
                  <a:schemeClr val="dk1"/>
                </a:solidFill>
                <a:latin typeface="Source Sans Pro"/>
                <a:ea typeface="Source Sans Pro"/>
                <a:cs typeface="Source Sans Pro"/>
                <a:sym typeface="Source Sans Pro"/>
              </a:rPr>
              <a:t> with respect to the </a:t>
            </a:r>
            <a:r>
              <a:rPr lang="en-US" sz="2700" b="1" i="1" u="sng">
                <a:solidFill>
                  <a:schemeClr val="dk1"/>
                </a:solidFill>
                <a:latin typeface="Source Sans Pro"/>
                <a:ea typeface="Source Sans Pro"/>
                <a:cs typeface="Source Sans Pro"/>
                <a:sym typeface="Source Sans Pro"/>
              </a:rPr>
              <a:t>foundational skill</a:t>
            </a:r>
            <a:r>
              <a:rPr lang="en-US" sz="2700">
                <a:solidFill>
                  <a:schemeClr val="dk1"/>
                </a:solidFill>
                <a:latin typeface="Source Sans Pro"/>
                <a:ea typeface="Source Sans Pro"/>
                <a:cs typeface="Source Sans Pro"/>
                <a:sym typeface="Source Sans Pro"/>
              </a:rPr>
              <a:t> by the end of the course/</a:t>
            </a:r>
            <a:r>
              <a:rPr lang="en-US" sz="270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year</a:t>
            </a:r>
            <a:r>
              <a:rPr lang="en-US" sz="2700">
                <a:solidFill>
                  <a:schemeClr val="dk1"/>
                </a:solidFill>
                <a:latin typeface="Source Sans Pro"/>
                <a:ea typeface="Source Sans Pro"/>
                <a:cs typeface="Source Sans Pro"/>
                <a:sym typeface="Source Sans Pro"/>
              </a:rPr>
              <a:t>. </a:t>
            </a:r>
            <a:endParaRPr/>
          </a:p>
        </p:txBody>
      </p:sp>
      <p:sp>
        <p:nvSpPr>
          <p:cNvPr id="392" name="Google Shape;392;p4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23</a:t>
            </a:fld>
            <a:endParaRPr sz="18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1"/>
          <p:cNvSpPr txBox="1">
            <a:spLocks noGrp="1"/>
          </p:cNvSpPr>
          <p:nvPr>
            <p:ph type="title"/>
          </p:nvPr>
        </p:nvSpPr>
        <p:spPr>
          <a:xfrm>
            <a:off x="355600" y="274637"/>
            <a:ext cx="83312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Creating Skill Statements</a:t>
            </a:r>
            <a:endParaRPr dirty="0"/>
          </a:p>
        </p:txBody>
      </p:sp>
      <p:sp>
        <p:nvSpPr>
          <p:cNvPr id="399" name="Google Shape;399;p41"/>
          <p:cNvSpPr txBox="1">
            <a:spLocks noGrp="1"/>
          </p:cNvSpPr>
          <p:nvPr>
            <p:ph type="body" idx="1"/>
          </p:nvPr>
        </p:nvSpPr>
        <p:spPr>
          <a:xfrm>
            <a:off x="488950" y="1203650"/>
            <a:ext cx="8166000" cy="52863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endParaRPr b="1">
              <a:latin typeface="Open Sans"/>
              <a:ea typeface="Open Sans"/>
              <a:cs typeface="Open Sans"/>
              <a:sym typeface="Open Sans"/>
            </a:endParaRPr>
          </a:p>
          <a:p>
            <a:pPr marL="140335" lvl="0" indent="0" algn="l" rtl="0">
              <a:spcBef>
                <a:spcPts val="0"/>
              </a:spcBef>
              <a:spcAft>
                <a:spcPts val="0"/>
              </a:spcAft>
              <a:buSzPts val="2210"/>
              <a:buNone/>
            </a:pPr>
            <a:r>
              <a:rPr lang="en-US" sz="2800" b="1">
                <a:latin typeface="Open Sans"/>
                <a:ea typeface="Open Sans"/>
                <a:cs typeface="Open Sans"/>
                <a:sym typeface="Open Sans"/>
              </a:rPr>
              <a:t>Essential Question:</a:t>
            </a:r>
            <a:endParaRPr sz="2800" b="1">
              <a:latin typeface="Open Sans"/>
              <a:ea typeface="Open Sans"/>
              <a:cs typeface="Open Sans"/>
              <a:sym typeface="Open Sans"/>
            </a:endParaRPr>
          </a:p>
          <a:p>
            <a:pPr marL="140335" lvl="0" indent="0" algn="l" rtl="0">
              <a:spcBef>
                <a:spcPts val="0"/>
              </a:spcBef>
              <a:spcAft>
                <a:spcPts val="0"/>
              </a:spcAft>
              <a:buSzPts val="2210"/>
              <a:buNone/>
            </a:pPr>
            <a:endParaRPr sz="2800">
              <a:latin typeface="Open Sans"/>
              <a:ea typeface="Open Sans"/>
              <a:cs typeface="Open Sans"/>
              <a:sym typeface="Open Sans"/>
            </a:endParaRPr>
          </a:p>
          <a:p>
            <a:pPr marL="140335" lvl="0" indent="0" algn="l" rtl="0">
              <a:spcBef>
                <a:spcPts val="0"/>
              </a:spcBef>
              <a:spcAft>
                <a:spcPts val="0"/>
              </a:spcAft>
              <a:buSzPts val="2210"/>
              <a:buNone/>
            </a:pPr>
            <a:r>
              <a:rPr lang="en-US" sz="2800">
                <a:latin typeface="Open Sans"/>
                <a:ea typeface="Open Sans"/>
                <a:cs typeface="Open Sans"/>
                <a:sym typeface="Open Sans"/>
              </a:rPr>
              <a:t> </a:t>
            </a:r>
            <a:r>
              <a:rPr lang="en-US" sz="2800" i="1">
                <a:latin typeface="Open Sans"/>
                <a:ea typeface="Open Sans"/>
                <a:cs typeface="Open Sans"/>
                <a:sym typeface="Open Sans"/>
              </a:rPr>
              <a:t>What are the most important skills I teach?</a:t>
            </a:r>
            <a:endParaRPr sz="2800" i="1">
              <a:latin typeface="Open Sans"/>
              <a:ea typeface="Open Sans"/>
              <a:cs typeface="Open Sans"/>
              <a:sym typeface="Open Sans"/>
            </a:endParaRPr>
          </a:p>
          <a:p>
            <a:pPr marL="140335" lvl="0" indent="0" algn="l" rtl="0">
              <a:spcBef>
                <a:spcPts val="0"/>
              </a:spcBef>
              <a:spcAft>
                <a:spcPts val="0"/>
              </a:spcAft>
              <a:buSzPts val="2210"/>
              <a:buNone/>
            </a:pPr>
            <a:endParaRPr>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a:p>
        </p:txBody>
      </p:sp>
      <p:sp>
        <p:nvSpPr>
          <p:cNvPr id="400" name="Google Shape;400;p4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24</a:t>
            </a:fld>
            <a:endParaRPr sz="1800">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0e6412967c_0_0"/>
          <p:cNvSpPr txBox="1">
            <a:spLocks noGrp="1"/>
          </p:cNvSpPr>
          <p:nvPr>
            <p:ph type="title"/>
          </p:nvPr>
        </p:nvSpPr>
        <p:spPr>
          <a:xfrm>
            <a:off x="355600" y="274637"/>
            <a:ext cx="8331300" cy="8037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Creating Skill Statements </a:t>
            </a:r>
            <a:r>
              <a:rPr lang="en-US" sz="4800" dirty="0">
                <a:solidFill>
                  <a:srgbClr val="FFFFFF"/>
                </a:solidFill>
              </a:rPr>
              <a:t>– 2 </a:t>
            </a:r>
            <a:endParaRPr dirty="0">
              <a:solidFill>
                <a:srgbClr val="FFFFFF"/>
              </a:solidFill>
            </a:endParaRPr>
          </a:p>
        </p:txBody>
      </p:sp>
      <p:sp>
        <p:nvSpPr>
          <p:cNvPr id="407" name="Google Shape;407;g10e6412967c_0_0"/>
          <p:cNvSpPr txBox="1">
            <a:spLocks noGrp="1"/>
          </p:cNvSpPr>
          <p:nvPr>
            <p:ph type="body" idx="1"/>
          </p:nvPr>
        </p:nvSpPr>
        <p:spPr>
          <a:xfrm>
            <a:off x="438250" y="1078325"/>
            <a:ext cx="8166000" cy="5286300"/>
          </a:xfrm>
          <a:prstGeom prst="rect">
            <a:avLst/>
          </a:prstGeom>
          <a:noFill/>
          <a:ln>
            <a:noFill/>
          </a:ln>
        </p:spPr>
        <p:txBody>
          <a:bodyPr spcFirstLastPara="1" wrap="square" lIns="91425" tIns="91425" rIns="91425" bIns="91425" anchor="t" anchorCtr="0">
            <a:noAutofit/>
          </a:bodyPr>
          <a:lstStyle/>
          <a:p>
            <a:pPr marL="140335" lvl="0" indent="0" algn="l" rtl="0">
              <a:spcBef>
                <a:spcPts val="0"/>
              </a:spcBef>
              <a:spcAft>
                <a:spcPts val="0"/>
              </a:spcAft>
              <a:buSzPts val="2210"/>
              <a:buNone/>
            </a:pPr>
            <a:endParaRPr i="1" dirty="0">
              <a:latin typeface="Open Sans"/>
              <a:ea typeface="Open Sans"/>
              <a:cs typeface="Open Sans"/>
              <a:sym typeface="Open Sans"/>
            </a:endParaRPr>
          </a:p>
          <a:p>
            <a:pPr marL="140335" lvl="0" indent="0" algn="l" rtl="0">
              <a:spcBef>
                <a:spcPts val="0"/>
              </a:spcBef>
              <a:spcAft>
                <a:spcPts val="0"/>
              </a:spcAft>
              <a:buSzPts val="2210"/>
              <a:buNone/>
            </a:pPr>
            <a:r>
              <a:rPr lang="en-US" dirty="0">
                <a:latin typeface="Open Sans"/>
                <a:ea typeface="Open Sans"/>
                <a:cs typeface="Open Sans"/>
                <a:sym typeface="Open Sans"/>
              </a:rPr>
              <a:t>The Skill Statement:</a:t>
            </a:r>
            <a:endParaRPr dirty="0">
              <a:latin typeface="Open Sans"/>
              <a:ea typeface="Open Sans"/>
              <a:cs typeface="Open Sans"/>
              <a:sym typeface="Open Sans"/>
            </a:endParaRPr>
          </a:p>
          <a:p>
            <a:pPr marL="457200" lvl="0" indent="-457200" algn="l" rtl="0">
              <a:spcBef>
                <a:spcPts val="580"/>
              </a:spcBef>
              <a:spcAft>
                <a:spcPts val="0"/>
              </a:spcAft>
              <a:buSzPts val="2210"/>
              <a:buFont typeface="Open Sans"/>
              <a:buChar char="•"/>
            </a:pPr>
            <a:r>
              <a:rPr lang="en-US" dirty="0">
                <a:latin typeface="Open Sans"/>
                <a:ea typeface="Open Sans"/>
                <a:cs typeface="Open Sans"/>
                <a:sym typeface="Open Sans"/>
              </a:rPr>
              <a:t>Emphasizes priority of content.</a:t>
            </a:r>
            <a:endParaRPr dirty="0">
              <a:latin typeface="Open Sans"/>
              <a:ea typeface="Open Sans"/>
              <a:cs typeface="Open Sans"/>
              <a:sym typeface="Open Sans"/>
            </a:endParaRPr>
          </a:p>
          <a:p>
            <a:pPr marL="822960" lvl="2" indent="-163195" algn="l" rtl="0">
              <a:spcBef>
                <a:spcPts val="580"/>
              </a:spcBef>
              <a:spcAft>
                <a:spcPts val="0"/>
              </a:spcAft>
              <a:buSzPts val="2210"/>
              <a:buFont typeface="Open Sans"/>
              <a:buChar char="●"/>
            </a:pPr>
            <a:r>
              <a:rPr lang="en-US" dirty="0">
                <a:latin typeface="Open Sans"/>
                <a:ea typeface="Open Sans"/>
                <a:cs typeface="Open Sans"/>
                <a:sym typeface="Open Sans"/>
              </a:rPr>
              <a:t> Aligned to standards for the course </a:t>
            </a:r>
            <a:endParaRPr dirty="0">
              <a:latin typeface="Open Sans"/>
              <a:ea typeface="Open Sans"/>
              <a:cs typeface="Open Sans"/>
              <a:sym typeface="Open Sans"/>
            </a:endParaRPr>
          </a:p>
          <a:p>
            <a:pPr marL="822960" lvl="2" indent="-163195" algn="l" rtl="0">
              <a:spcBef>
                <a:spcPts val="580"/>
              </a:spcBef>
              <a:spcAft>
                <a:spcPts val="0"/>
              </a:spcAft>
              <a:buSzPts val="2210"/>
              <a:buFont typeface="Open Sans"/>
              <a:buChar char="●"/>
            </a:pPr>
            <a:r>
              <a:rPr lang="en-US" dirty="0">
                <a:latin typeface="Open Sans"/>
                <a:ea typeface="Open Sans"/>
                <a:cs typeface="Open Sans"/>
                <a:sym typeface="Open Sans"/>
              </a:rPr>
              <a:t> Reinforces foundational skills</a:t>
            </a:r>
            <a:endParaRPr sz="1700" dirty="0">
              <a:latin typeface="Open Sans"/>
              <a:ea typeface="Open Sans"/>
              <a:cs typeface="Open Sans"/>
              <a:sym typeface="Open Sans"/>
            </a:endParaRPr>
          </a:p>
          <a:p>
            <a:pPr marL="457200" lvl="0" indent="-457200" algn="l" rtl="0">
              <a:spcBef>
                <a:spcPts val="580"/>
              </a:spcBef>
              <a:spcAft>
                <a:spcPts val="0"/>
              </a:spcAft>
              <a:buSzPts val="2210"/>
              <a:buFont typeface="Open Sans"/>
              <a:buChar char="•"/>
            </a:pPr>
            <a:r>
              <a:rPr lang="en-US" dirty="0">
                <a:latin typeface="Open Sans"/>
                <a:ea typeface="Open Sans"/>
                <a:cs typeface="Open Sans"/>
                <a:sym typeface="Open Sans"/>
              </a:rPr>
              <a:t>TEKS used as a guide, but won’t cover all of them.</a:t>
            </a:r>
            <a:endParaRPr dirty="0">
              <a:latin typeface="Open Sans"/>
              <a:ea typeface="Open Sans"/>
              <a:cs typeface="Open Sans"/>
              <a:sym typeface="Open Sans"/>
            </a:endParaRPr>
          </a:p>
          <a:p>
            <a:pPr marL="457200" lvl="0" indent="-457200" algn="l" rtl="0">
              <a:spcBef>
                <a:spcPts val="580"/>
              </a:spcBef>
              <a:spcAft>
                <a:spcPts val="0"/>
              </a:spcAft>
              <a:buSzPts val="2210"/>
              <a:buFont typeface="Open Sans"/>
              <a:buChar char="•"/>
            </a:pPr>
            <a:r>
              <a:rPr lang="en-US" dirty="0">
                <a:latin typeface="Open Sans"/>
                <a:ea typeface="Open Sans"/>
                <a:cs typeface="Open Sans"/>
                <a:sym typeface="Open Sans"/>
              </a:rPr>
              <a:t>Teacher is able to provide clear explanation of the importance of the selected content for the SLO.</a:t>
            </a:r>
            <a:endParaRPr dirty="0">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dirty="0">
              <a:latin typeface="Open Sans"/>
              <a:ea typeface="Open Sans"/>
              <a:cs typeface="Open Sans"/>
              <a:sym typeface="Open Sans"/>
            </a:endParaRPr>
          </a:p>
          <a:p>
            <a:pPr marL="274320" marR="0" lvl="0" indent="0" algn="l" rtl="0">
              <a:spcBef>
                <a:spcPts val="580"/>
              </a:spcBef>
              <a:spcAft>
                <a:spcPts val="0"/>
              </a:spcAft>
              <a:buClr>
                <a:schemeClr val="accent1"/>
              </a:buClr>
              <a:buSzPts val="2210"/>
              <a:buFont typeface="Noto Sans Symbols"/>
              <a:buNone/>
            </a:pPr>
            <a:endParaRPr dirty="0"/>
          </a:p>
        </p:txBody>
      </p:sp>
      <p:sp>
        <p:nvSpPr>
          <p:cNvPr id="408" name="Google Shape;408;g10e6412967c_0_0">
            <a:extLst>
              <a:ext uri="{C183D7F6-B498-43B3-948B-1728B52AA6E4}">
                <adec:decorative xmlns:adec="http://schemas.microsoft.com/office/drawing/2017/decorative" val="1"/>
              </a:ext>
            </a:extLst>
          </p:cNvPr>
          <p:cNvSpPr>
            <a:spLocks noGrp="1"/>
          </p:cNvSpPr>
          <p:nvPr>
            <p:ph type="sldNum" idx="12"/>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25</a:t>
            </a:fld>
            <a:endParaRPr sz="18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2"/>
          <p:cNvSpPr txBox="1">
            <a:spLocks noGrp="1"/>
          </p:cNvSpPr>
          <p:nvPr>
            <p:ph type="title" idx="4294967295"/>
          </p:nvPr>
        </p:nvSpPr>
        <p:spPr>
          <a:xfrm>
            <a:off x="152400" y="76200"/>
            <a:ext cx="8915400" cy="12954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ctr" rtl="0">
              <a:lnSpc>
                <a:spcPct val="100000"/>
              </a:lnSpc>
              <a:spcBef>
                <a:spcPts val="0"/>
              </a:spcBef>
              <a:spcAft>
                <a:spcPts val="0"/>
              </a:spcAft>
              <a:buClr>
                <a:schemeClr val="lt1"/>
              </a:buClr>
              <a:buSzPts val="40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t>
            </a:r>
            <a:endParaRPr sz="3500" b="0" i="0" u="none" strike="noStrike" cap="none" dirty="0">
              <a:solidFill>
                <a:schemeClr val="lt1"/>
              </a:solidFill>
              <a:latin typeface="Source Sans Pro"/>
              <a:ea typeface="Source Sans Pro"/>
              <a:cs typeface="Source Sans Pro"/>
              <a:sym typeface="Source Sans Pro"/>
            </a:endParaRPr>
          </a:p>
          <a:p>
            <a:pPr marL="255985" marR="0" lvl="0" indent="-255985" algn="ctr" rtl="0">
              <a:lnSpc>
                <a:spcPct val="100000"/>
              </a:lnSpc>
              <a:spcBef>
                <a:spcPts val="0"/>
              </a:spcBef>
              <a:spcAft>
                <a:spcPts val="0"/>
              </a:spcAft>
              <a:buClr>
                <a:schemeClr val="lt1"/>
              </a:buClr>
              <a:buSzPts val="4000"/>
              <a:buFont typeface="Arial"/>
              <a:buNone/>
            </a:pPr>
            <a:r>
              <a:rPr lang="en-US" sz="3500" b="0" i="0" u="none" strike="noStrike" cap="none" dirty="0">
                <a:solidFill>
                  <a:schemeClr val="lt1"/>
                </a:solidFill>
                <a:latin typeface="Source Sans Pro"/>
                <a:ea typeface="Source Sans Pro"/>
                <a:cs typeface="Source Sans Pro"/>
                <a:sym typeface="Source Sans Pro"/>
              </a:rPr>
              <a:t>an Effective Skill Statement</a:t>
            </a:r>
            <a:endParaRPr sz="2125" dirty="0"/>
          </a:p>
        </p:txBody>
      </p:sp>
      <p:sp>
        <p:nvSpPr>
          <p:cNvPr id="415" name="Google Shape;415;p42"/>
          <p:cNvSpPr txBox="1">
            <a:spLocks noGrp="1"/>
          </p:cNvSpPr>
          <p:nvPr>
            <p:ph type="body" idx="1"/>
          </p:nvPr>
        </p:nvSpPr>
        <p:spPr>
          <a:xfrm>
            <a:off x="457200" y="1643400"/>
            <a:ext cx="8229600" cy="42672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Open Sans"/>
              <a:buAutoNum type="arabicPeriod"/>
            </a:pPr>
            <a:r>
              <a:rPr lang="en-US">
                <a:solidFill>
                  <a:srgbClr val="000000"/>
                </a:solidFill>
                <a:latin typeface="Open Sans"/>
                <a:ea typeface="Open Sans"/>
                <a:cs typeface="Open Sans"/>
                <a:sym typeface="Open Sans"/>
              </a:rPr>
              <a:t>Represents a foundational skill that is specific to the content area</a:t>
            </a:r>
            <a:endParaRPr>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a:solidFill>
                  <a:srgbClr val="000000"/>
                </a:solidFill>
                <a:latin typeface="Open Sans"/>
                <a:ea typeface="Open Sans"/>
                <a:cs typeface="Open Sans"/>
                <a:sym typeface="Open Sans"/>
              </a:rPr>
              <a:t>Persists throughout the course</a:t>
            </a:r>
            <a:endParaRPr>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a:solidFill>
                  <a:srgbClr val="000000"/>
                </a:solidFill>
                <a:latin typeface="Open Sans"/>
                <a:ea typeface="Open Sans"/>
                <a:cs typeface="Open Sans"/>
                <a:sym typeface="Open Sans"/>
              </a:rPr>
              <a:t>Measurable through a demonstration of student skill</a:t>
            </a:r>
            <a:endParaRPr>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a:solidFill>
                  <a:srgbClr val="000000"/>
                </a:solidFill>
                <a:latin typeface="Open Sans"/>
                <a:ea typeface="Open Sans"/>
                <a:cs typeface="Open Sans"/>
                <a:sym typeface="Open Sans"/>
              </a:rPr>
              <a:t>Focus </a:t>
            </a:r>
            <a:r>
              <a:rPr lang="en-US">
                <a:solidFill>
                  <a:srgbClr val="0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on it </a:t>
            </a:r>
            <a:r>
              <a:rPr lang="en-US">
                <a:solidFill>
                  <a:srgbClr val="000000"/>
                </a:solidFill>
                <a:latin typeface="Open Sans"/>
                <a:ea typeface="Open Sans"/>
                <a:cs typeface="Open Sans"/>
                <a:sym typeface="Open Sans"/>
              </a:rPr>
              <a:t>will lead to student and teacher growth in this course and beyond</a:t>
            </a:r>
            <a:endParaRPr>
              <a:latin typeface="Open Sans"/>
              <a:ea typeface="Open Sans"/>
              <a:cs typeface="Open Sans"/>
              <a:sym typeface="Open Sans"/>
            </a:endParaRPr>
          </a:p>
          <a:p>
            <a:pPr marL="514350" lvl="0" indent="-514350" algn="l" rtl="0">
              <a:spcBef>
                <a:spcPts val="540"/>
              </a:spcBef>
              <a:spcAft>
                <a:spcPts val="0"/>
              </a:spcAft>
              <a:buClr>
                <a:srgbClr val="000000"/>
              </a:buClr>
              <a:buSzPts val="2700"/>
              <a:buFont typeface="Open Sans"/>
              <a:buAutoNum type="arabicPeriod"/>
            </a:pPr>
            <a:r>
              <a:rPr lang="en-US">
                <a:solidFill>
                  <a:srgbClr val="000000"/>
                </a:solidFill>
                <a:latin typeface="Open Sans"/>
                <a:ea typeface="Open Sans"/>
                <a:cs typeface="Open Sans"/>
                <a:sym typeface="Open Sans"/>
              </a:rPr>
              <a:t>The skills captured are clearly defined and appropriately focused</a:t>
            </a:r>
            <a:endParaRPr>
              <a:latin typeface="Open Sans"/>
              <a:ea typeface="Open Sans"/>
              <a:cs typeface="Open Sans"/>
              <a:sym typeface="Open Sans"/>
            </a:endParaRPr>
          </a:p>
          <a:p>
            <a:pPr marL="255985" lvl="0" indent="-255985" algn="l" rtl="0">
              <a:spcBef>
                <a:spcPts val="540"/>
              </a:spcBef>
              <a:spcAft>
                <a:spcPts val="0"/>
              </a:spcAft>
              <a:buNone/>
            </a:pPr>
            <a:endParaRPr>
              <a:latin typeface="Open Sans"/>
              <a:ea typeface="Open Sans"/>
              <a:cs typeface="Open Sans"/>
              <a:sym typeface="Open Sans"/>
            </a:endParaRPr>
          </a:p>
        </p:txBody>
      </p:sp>
      <p:sp>
        <p:nvSpPr>
          <p:cNvPr id="416" name="Google Shape;416;p4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26</a:t>
            </a:fld>
            <a:endParaRPr sz="18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3"/>
          <p:cNvSpPr txBox="1">
            <a:spLocks noGrp="1"/>
          </p:cNvSpPr>
          <p:nvPr>
            <p:ph type="title"/>
          </p:nvPr>
        </p:nvSpPr>
        <p:spPr>
          <a:xfrm>
            <a:off x="257504" y="215024"/>
            <a:ext cx="8429296" cy="76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2 </a:t>
            </a:r>
            <a:endParaRPr dirty="0"/>
          </a:p>
        </p:txBody>
      </p:sp>
      <p:sp>
        <p:nvSpPr>
          <p:cNvPr id="423" name="Google Shape;423;p43"/>
          <p:cNvSpPr txBox="1">
            <a:spLocks noGrp="1"/>
          </p:cNvSpPr>
          <p:nvPr>
            <p:ph type="body" idx="1"/>
          </p:nvPr>
        </p:nvSpPr>
        <p:spPr>
          <a:xfrm>
            <a:off x="357351" y="1095703"/>
            <a:ext cx="3733799"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latin typeface="Open Sans"/>
                <a:ea typeface="Open Sans"/>
                <a:cs typeface="Open Sans"/>
                <a:sym typeface="Open Sans"/>
              </a:rPr>
              <a:t>Non-Example</a:t>
            </a:r>
            <a:endParaRPr>
              <a:latin typeface="Open Sans"/>
              <a:ea typeface="Open Sans"/>
              <a:cs typeface="Open Sans"/>
              <a:sym typeface="Open Sans"/>
            </a:endParaRPr>
          </a:p>
        </p:txBody>
      </p:sp>
      <p:sp>
        <p:nvSpPr>
          <p:cNvPr id="424" name="Google Shape;424;p43"/>
          <p:cNvSpPr txBox="1">
            <a:spLocks noGrp="1"/>
          </p:cNvSpPr>
          <p:nvPr>
            <p:ph type="body" idx="3"/>
          </p:nvPr>
        </p:nvSpPr>
        <p:spPr>
          <a:xfrm>
            <a:off x="357352" y="2171481"/>
            <a:ext cx="3733800"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a:latin typeface="Open Sans"/>
                <a:ea typeface="Open Sans"/>
                <a:cs typeface="Open Sans"/>
                <a:sym typeface="Open Sans"/>
              </a:rPr>
              <a:t>Students will analyze the Civil War</a:t>
            </a: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
                  </a:ext>
                </a:extLst>
              </a:rPr>
              <a:t>.</a:t>
            </a:r>
            <a:endParaRPr>
              <a:latin typeface="Open Sans"/>
              <a:ea typeface="Open Sans"/>
              <a:cs typeface="Open Sans"/>
              <a:sym typeface="Open Sans"/>
            </a:endParaRPr>
          </a:p>
        </p:txBody>
      </p:sp>
      <p:sp>
        <p:nvSpPr>
          <p:cNvPr id="425" name="Google Shape;425;p43"/>
          <p:cNvSpPr txBox="1">
            <a:spLocks noGrp="1"/>
          </p:cNvSpPr>
          <p:nvPr>
            <p:ph type="body" idx="2"/>
          </p:nvPr>
        </p:nvSpPr>
        <p:spPr>
          <a:xfrm>
            <a:off x="4876800" y="1095704"/>
            <a:ext cx="3547241"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latin typeface="Open Sans"/>
                <a:ea typeface="Open Sans"/>
                <a:cs typeface="Open Sans"/>
                <a:sym typeface="Open Sans"/>
              </a:rPr>
              <a:t>Example</a:t>
            </a:r>
            <a:endParaRPr>
              <a:latin typeface="Open Sans"/>
              <a:ea typeface="Open Sans"/>
              <a:cs typeface="Open Sans"/>
              <a:sym typeface="Open Sans"/>
            </a:endParaRPr>
          </a:p>
        </p:txBody>
      </p:sp>
      <p:sp>
        <p:nvSpPr>
          <p:cNvPr id="426" name="Google Shape;426;p43"/>
          <p:cNvSpPr txBox="1">
            <a:spLocks noGrp="1"/>
          </p:cNvSpPr>
          <p:nvPr>
            <p:ph type="body" idx="4"/>
          </p:nvPr>
        </p:nvSpPr>
        <p:spPr>
          <a:xfrm>
            <a:off x="4783517" y="2173419"/>
            <a:ext cx="3733800" cy="3693300"/>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a:latin typeface="Open Sans"/>
                <a:ea typeface="Open Sans"/>
                <a:cs typeface="Open Sans"/>
                <a:sym typeface="Open Sans"/>
              </a:rPr>
              <a:t>Analyze multiple pieces of evidence, including primary documents, to make claims and justify conclusions</a:t>
            </a:r>
            <a:r>
              <a:rPr lang="en-US">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
                  </a:ext>
                </a:extLst>
              </a:rPr>
              <a:t>.</a:t>
            </a:r>
            <a:endParaRPr>
              <a:latin typeface="Open Sans"/>
              <a:ea typeface="Open Sans"/>
              <a:cs typeface="Open Sans"/>
              <a:sym typeface="Open Sans"/>
            </a:endParaRPr>
          </a:p>
        </p:txBody>
      </p:sp>
      <p:sp>
        <p:nvSpPr>
          <p:cNvPr id="427" name="Google Shape;427;p4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27</a:t>
            </a:fld>
            <a:endParaRPr sz="1800">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xfrm>
            <a:off x="357352" y="266481"/>
            <a:ext cx="8429296"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3 </a:t>
            </a:r>
            <a:endParaRPr dirty="0"/>
          </a:p>
        </p:txBody>
      </p:sp>
      <p:sp>
        <p:nvSpPr>
          <p:cNvPr id="434" name="Google Shape;434;p44"/>
          <p:cNvSpPr txBox="1">
            <a:spLocks noGrp="1"/>
          </p:cNvSpPr>
          <p:nvPr>
            <p:ph type="body" idx="1"/>
          </p:nvPr>
        </p:nvSpPr>
        <p:spPr>
          <a:xfrm>
            <a:off x="357351" y="904985"/>
            <a:ext cx="4876799"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Success Criteria</a:t>
            </a:r>
            <a:endParaRPr/>
          </a:p>
        </p:txBody>
      </p:sp>
      <p:sp>
        <p:nvSpPr>
          <p:cNvPr id="435" name="Google Shape;435;p44"/>
          <p:cNvSpPr txBox="1">
            <a:spLocks noGrp="1"/>
          </p:cNvSpPr>
          <p:nvPr>
            <p:ph type="body" idx="3"/>
          </p:nvPr>
        </p:nvSpPr>
        <p:spPr>
          <a:xfrm>
            <a:off x="357352" y="1582902"/>
            <a:ext cx="4876800"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514350" lvl="0" indent="-514350" algn="l" rtl="0">
              <a:lnSpc>
                <a:spcPct val="100000"/>
              </a:lnSpc>
              <a:spcBef>
                <a:spcPts val="0"/>
              </a:spcBef>
              <a:spcAft>
                <a:spcPts val="0"/>
              </a:spcAft>
              <a:buClr>
                <a:srgbClr val="17365D"/>
              </a:buClr>
              <a:buSzPts val="1870"/>
              <a:buFont typeface="Source Sans Pro"/>
              <a:buAutoNum type="arabicPeriod"/>
            </a:pPr>
            <a:r>
              <a:rPr lang="en-US" sz="2200">
                <a:solidFill>
                  <a:srgbClr val="000000"/>
                </a:solidFill>
              </a:rPr>
              <a:t>Represents a foundational skill that is specific to the content area.</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rPr>
              <a:t>Persists throughout the course.</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rPr>
              <a:t>Measurable through a demonstration of student skill.</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rPr>
              <a:t>Focus on it will lead to student growth in this course and beyond.</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rPr>
              <a:t>The skills captured are clearly defined and appropriately focused. </a:t>
            </a:r>
            <a:endParaRPr sz="2200"/>
          </a:p>
          <a:p>
            <a:pPr marL="274320" lvl="0" indent="0" algn="l" rtl="0">
              <a:lnSpc>
                <a:spcPct val="100000"/>
              </a:lnSpc>
              <a:spcBef>
                <a:spcPts val="580"/>
              </a:spcBef>
              <a:spcAft>
                <a:spcPts val="0"/>
              </a:spcAft>
              <a:buSzPts val="2210"/>
              <a:buNone/>
            </a:pPr>
            <a:endParaRPr>
              <a:latin typeface="Open Sans"/>
              <a:ea typeface="Open Sans"/>
              <a:cs typeface="Open Sans"/>
              <a:sym typeface="Open Sans"/>
            </a:endParaRPr>
          </a:p>
        </p:txBody>
      </p:sp>
      <p:sp>
        <p:nvSpPr>
          <p:cNvPr id="436" name="Google Shape;436;p44"/>
          <p:cNvSpPr txBox="1">
            <a:spLocks noGrp="1"/>
          </p:cNvSpPr>
          <p:nvPr>
            <p:ph type="body" idx="2"/>
          </p:nvPr>
        </p:nvSpPr>
        <p:spPr>
          <a:xfrm>
            <a:off x="5486400" y="872359"/>
            <a:ext cx="2937641"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Example</a:t>
            </a:r>
            <a:endParaRPr/>
          </a:p>
        </p:txBody>
      </p:sp>
      <p:sp>
        <p:nvSpPr>
          <p:cNvPr id="437" name="Google Shape;437;p44"/>
          <p:cNvSpPr txBox="1">
            <a:spLocks noGrp="1"/>
          </p:cNvSpPr>
          <p:nvPr>
            <p:ph type="body" idx="4"/>
          </p:nvPr>
        </p:nvSpPr>
        <p:spPr>
          <a:xfrm>
            <a:off x="5486400" y="1563415"/>
            <a:ext cx="2937641"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1870"/>
              <a:buNone/>
            </a:pPr>
            <a:r>
              <a:rPr lang="en-US" sz="2200"/>
              <a:t>Analyze multiple pieces of evidence, including primary documents, to make claims and justify conclusions</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a:t>
            </a:r>
            <a:endParaRPr/>
          </a:p>
        </p:txBody>
      </p:sp>
      <p:sp>
        <p:nvSpPr>
          <p:cNvPr id="438" name="Google Shape;438;p4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28</a:t>
            </a:fld>
            <a:endParaRPr sz="1800">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5"/>
          <p:cNvSpPr txBox="1">
            <a:spLocks noGrp="1"/>
          </p:cNvSpPr>
          <p:nvPr>
            <p:ph type="title"/>
          </p:nvPr>
        </p:nvSpPr>
        <p:spPr>
          <a:xfrm>
            <a:off x="257504" y="215024"/>
            <a:ext cx="8429296" cy="76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4 </a:t>
            </a:r>
            <a:endParaRPr dirty="0"/>
          </a:p>
        </p:txBody>
      </p:sp>
      <p:sp>
        <p:nvSpPr>
          <p:cNvPr id="445" name="Google Shape;445;p45"/>
          <p:cNvSpPr txBox="1">
            <a:spLocks noGrp="1"/>
          </p:cNvSpPr>
          <p:nvPr>
            <p:ph type="body" idx="1"/>
          </p:nvPr>
        </p:nvSpPr>
        <p:spPr>
          <a:xfrm>
            <a:off x="357352" y="1095703"/>
            <a:ext cx="3733800"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rPr>
              <a:t>Non-Example</a:t>
            </a:r>
            <a:endParaRPr/>
          </a:p>
        </p:txBody>
      </p:sp>
      <p:sp>
        <p:nvSpPr>
          <p:cNvPr id="446" name="Google Shape;446;p45"/>
          <p:cNvSpPr txBox="1">
            <a:spLocks noGrp="1"/>
          </p:cNvSpPr>
          <p:nvPr>
            <p:ph type="body" idx="3"/>
          </p:nvPr>
        </p:nvSpPr>
        <p:spPr>
          <a:xfrm>
            <a:off x="357352" y="2171481"/>
            <a:ext cx="3733800"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a:t>Students use drawing techniques to complete projects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7"/>
                  </a:ext>
                </a:extLst>
              </a:rPr>
              <a:t>.</a:t>
            </a:r>
            <a:endParaRPr/>
          </a:p>
        </p:txBody>
      </p:sp>
      <p:sp>
        <p:nvSpPr>
          <p:cNvPr id="447" name="Google Shape;447;p45"/>
          <p:cNvSpPr txBox="1">
            <a:spLocks noGrp="1"/>
          </p:cNvSpPr>
          <p:nvPr>
            <p:ph type="body" idx="2"/>
          </p:nvPr>
        </p:nvSpPr>
        <p:spPr>
          <a:xfrm>
            <a:off x="4690242" y="1095704"/>
            <a:ext cx="3733800" cy="762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rgbClr val="17365D"/>
                </a:solidFill>
              </a:rPr>
              <a:t>Example</a:t>
            </a:r>
            <a:endParaRPr/>
          </a:p>
        </p:txBody>
      </p:sp>
      <p:sp>
        <p:nvSpPr>
          <p:cNvPr id="448" name="Google Shape;448;p45"/>
          <p:cNvSpPr txBox="1">
            <a:spLocks noGrp="1"/>
          </p:cNvSpPr>
          <p:nvPr>
            <p:ph type="body" idx="4"/>
          </p:nvPr>
        </p:nvSpPr>
        <p:spPr>
          <a:xfrm>
            <a:off x="4690242" y="2171481"/>
            <a:ext cx="3733799" cy="3709495"/>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210"/>
              <a:buNone/>
            </a:pPr>
            <a:r>
              <a:rPr lang="en-US"/>
              <a:t>Use conventions of shading (light and dark) to convey perspective in a pencil/pen sketch</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a:t>
            </a:r>
            <a:endParaRPr/>
          </a:p>
          <a:p>
            <a:pPr marL="274320" lvl="0" indent="0" algn="l" rtl="0">
              <a:lnSpc>
                <a:spcPct val="100000"/>
              </a:lnSpc>
              <a:spcBef>
                <a:spcPts val="580"/>
              </a:spcBef>
              <a:spcAft>
                <a:spcPts val="0"/>
              </a:spcAft>
              <a:buSzPts val="2210"/>
              <a:buNone/>
            </a:pPr>
            <a:endParaRPr/>
          </a:p>
        </p:txBody>
      </p:sp>
      <p:sp>
        <p:nvSpPr>
          <p:cNvPr id="449" name="Google Shape;449;p4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29</a:t>
            </a:fld>
            <a:endParaRPr sz="18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326572" y="220208"/>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Framing </a:t>
            </a:r>
            <a:r>
              <a:rPr lang="en-US" sz="4800" dirty="0"/>
              <a:t>Q</a:t>
            </a:r>
            <a:r>
              <a:rPr lang="en-US" sz="4800" dirty="0">
                <a:solidFill>
                  <a:srgbClr val="70659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uestions</a:t>
            </a:r>
            <a:endParaRPr dirty="0"/>
          </a:p>
        </p:txBody>
      </p:sp>
      <p:sp>
        <p:nvSpPr>
          <p:cNvPr id="145" name="Google Shape;145;p13"/>
          <p:cNvSpPr txBox="1">
            <a:spLocks noGrp="1"/>
          </p:cNvSpPr>
          <p:nvPr>
            <p:ph type="body" idx="1"/>
          </p:nvPr>
        </p:nvSpPr>
        <p:spPr>
          <a:xfrm>
            <a:off x="370113" y="1023917"/>
            <a:ext cx="8447315" cy="4597400"/>
          </a:xfrm>
          <a:prstGeom prst="rect">
            <a:avLst/>
          </a:prstGeom>
          <a:noFill/>
          <a:ln>
            <a:noFill/>
          </a:ln>
        </p:spPr>
        <p:txBody>
          <a:bodyPr spcFirstLastPara="1" wrap="square" lIns="91425" tIns="91425" rIns="91425" bIns="91425" anchor="t" anchorCtr="0">
            <a:noAutofit/>
          </a:bodyPr>
          <a:lstStyle/>
          <a:p>
            <a:pPr marL="457200" marR="0" lvl="0" indent="0" algn="l" rtl="0">
              <a:spcBef>
                <a:spcPts val="0"/>
              </a:spcBef>
              <a:spcAft>
                <a:spcPts val="0"/>
              </a:spcAft>
              <a:buNone/>
            </a:pPr>
            <a:endParaRPr sz="3200">
              <a:latin typeface="Calibri"/>
              <a:ea typeface="Calibri"/>
              <a:cs typeface="Calibri"/>
              <a:sym typeface="Calibri"/>
            </a:endParaRPr>
          </a:p>
          <a:p>
            <a:pPr marL="457200" marR="0" lvl="0" indent="-406400" algn="l" rtl="0">
              <a:spcBef>
                <a:spcPts val="0"/>
              </a:spcBef>
              <a:spcAft>
                <a:spcPts val="0"/>
              </a:spcAft>
              <a:buSzPts val="2800"/>
              <a:buFont typeface="Open Sans"/>
              <a:buChar char="●"/>
            </a:pPr>
            <a:r>
              <a:rPr lang="en-US" sz="2800">
                <a:latin typeface="Open Sans"/>
                <a:ea typeface="Open Sans"/>
                <a:cs typeface="Open Sans"/>
                <a:sym typeface="Open Sans"/>
              </a:rPr>
              <a:t>How do we know if </a:t>
            </a:r>
            <a:r>
              <a:rPr lang="en-US" sz="2800" b="1">
                <a:latin typeface="Open Sans"/>
                <a:ea typeface="Open Sans"/>
                <a:cs typeface="Open Sans"/>
                <a:sym typeface="Open Sans"/>
              </a:rPr>
              <a:t>students are growing </a:t>
            </a:r>
            <a:r>
              <a:rPr lang="en-US" sz="2800">
                <a:latin typeface="Open Sans"/>
                <a:ea typeface="Open Sans"/>
                <a:cs typeface="Open Sans"/>
                <a:sym typeface="Open Sans"/>
              </a:rPr>
              <a:t>in their knowledge and skills?</a:t>
            </a:r>
            <a:endParaRPr sz="2200">
              <a:latin typeface="Open Sans"/>
              <a:ea typeface="Open Sans"/>
              <a:cs typeface="Open Sans"/>
              <a:sym typeface="Open Sans"/>
            </a:endParaRPr>
          </a:p>
          <a:p>
            <a:pPr marL="140335" lvl="0" indent="0" algn="l" rtl="0">
              <a:spcBef>
                <a:spcPts val="580"/>
              </a:spcBef>
              <a:spcAft>
                <a:spcPts val="0"/>
              </a:spcAft>
              <a:buSzPts val="2720"/>
              <a:buNone/>
            </a:pPr>
            <a:endParaRPr sz="2800">
              <a:latin typeface="Open Sans"/>
              <a:ea typeface="Open Sans"/>
              <a:cs typeface="Open Sans"/>
              <a:sym typeface="Open Sans"/>
            </a:endParaRPr>
          </a:p>
          <a:p>
            <a:pPr marL="457200" marR="0" lvl="0" indent="-406400" algn="l" rtl="0">
              <a:spcBef>
                <a:spcPts val="580"/>
              </a:spcBef>
              <a:spcAft>
                <a:spcPts val="0"/>
              </a:spcAft>
              <a:buSzPts val="2800"/>
              <a:buFont typeface="Open Sans"/>
              <a:buChar char="●"/>
            </a:pPr>
            <a:r>
              <a:rPr lang="en-US" sz="280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What </a:t>
            </a:r>
            <a:r>
              <a:rPr lang="en-US" sz="2800" b="1">
                <a:latin typeface="Open Sans"/>
                <a:ea typeface="Open Sans"/>
                <a:cs typeface="Open Sans"/>
                <a:sym typeface="Open Sans"/>
              </a:rPr>
              <a:t>evidence </a:t>
            </a:r>
            <a:r>
              <a:rPr lang="en-US" sz="2800">
                <a:latin typeface="Open Sans"/>
                <a:ea typeface="Open Sans"/>
                <a:cs typeface="Open Sans"/>
                <a:sym typeface="Open Sans"/>
              </a:rPr>
              <a:t>will we use to determine     students’ beginning skill level, the progress they make throughout the year, and determine their end of year skill level?</a:t>
            </a:r>
            <a:endParaRPr sz="2200">
              <a:latin typeface="Open Sans"/>
              <a:ea typeface="Open Sans"/>
              <a:cs typeface="Open Sans"/>
              <a:sym typeface="Open Sans"/>
            </a:endParaRPr>
          </a:p>
        </p:txBody>
      </p:sp>
      <p:sp>
        <p:nvSpPr>
          <p:cNvPr id="146" name="Google Shape;146;p1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a:t>
            </a:fld>
            <a:endParaRPr sz="1800">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6"/>
          <p:cNvSpPr txBox="1">
            <a:spLocks noGrp="1"/>
          </p:cNvSpPr>
          <p:nvPr>
            <p:ph type="title"/>
          </p:nvPr>
        </p:nvSpPr>
        <p:spPr>
          <a:xfrm>
            <a:off x="357352" y="266481"/>
            <a:ext cx="8429296"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Statements </a:t>
            </a:r>
            <a:r>
              <a:rPr lang="en-US" sz="4800" dirty="0">
                <a:solidFill>
                  <a:schemeClr val="lt1"/>
                </a:solidFill>
              </a:rPr>
              <a:t>– 5 </a:t>
            </a:r>
            <a:endParaRPr dirty="0"/>
          </a:p>
        </p:txBody>
      </p:sp>
      <p:sp>
        <p:nvSpPr>
          <p:cNvPr id="456" name="Google Shape;456;p46"/>
          <p:cNvSpPr txBox="1">
            <a:spLocks noGrp="1"/>
          </p:cNvSpPr>
          <p:nvPr>
            <p:ph type="body" idx="1"/>
          </p:nvPr>
        </p:nvSpPr>
        <p:spPr>
          <a:xfrm>
            <a:off x="357352" y="904985"/>
            <a:ext cx="3733800"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Success Criteria</a:t>
            </a:r>
            <a:endParaRPr/>
          </a:p>
        </p:txBody>
      </p:sp>
      <p:sp>
        <p:nvSpPr>
          <p:cNvPr id="457" name="Google Shape;457;p46"/>
          <p:cNvSpPr txBox="1">
            <a:spLocks noGrp="1"/>
          </p:cNvSpPr>
          <p:nvPr>
            <p:ph type="body" idx="3"/>
          </p:nvPr>
        </p:nvSpPr>
        <p:spPr>
          <a:xfrm>
            <a:off x="357352" y="1582902"/>
            <a:ext cx="4876800"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514350" lvl="0" indent="-514350" algn="l" rtl="0">
              <a:lnSpc>
                <a:spcPct val="100000"/>
              </a:lnSpc>
              <a:spcBef>
                <a:spcPts val="0"/>
              </a:spcBef>
              <a:spcAft>
                <a:spcPts val="0"/>
              </a:spcAft>
              <a:buClr>
                <a:srgbClr val="17365D"/>
              </a:buClr>
              <a:buSzPts val="1870"/>
              <a:buFont typeface="Source Sans Pro"/>
              <a:buAutoNum type="arabicPeriod"/>
            </a:pPr>
            <a:r>
              <a:rPr lang="en-US" sz="2200">
                <a:solidFill>
                  <a:srgbClr val="000000"/>
                </a:solidFill>
                <a:latin typeface="Source Sans Pro"/>
                <a:ea typeface="Source Sans Pro"/>
                <a:cs typeface="Source Sans Pro"/>
                <a:sym typeface="Source Sans Pro"/>
              </a:rPr>
              <a:t>Represents a foundational skill that is specific to the content area. </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latin typeface="Source Sans Pro"/>
                <a:ea typeface="Source Sans Pro"/>
                <a:cs typeface="Source Sans Pro"/>
                <a:sym typeface="Source Sans Pro"/>
              </a:rPr>
              <a:t>Persists throughout the course.</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latin typeface="Source Sans Pro"/>
                <a:ea typeface="Source Sans Pro"/>
                <a:cs typeface="Source Sans Pro"/>
                <a:sym typeface="Source Sans Pro"/>
              </a:rPr>
              <a:t>Measurable through a demonstration of student skill.</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latin typeface="Source Sans Pro"/>
                <a:ea typeface="Source Sans Pro"/>
                <a:cs typeface="Source Sans Pro"/>
                <a:sym typeface="Source Sans Pro"/>
              </a:rPr>
              <a:t>Focus on it will lead to student growth in this course and beyond.</a:t>
            </a:r>
            <a:endParaRPr/>
          </a:p>
          <a:p>
            <a:pPr marL="514350" lvl="0" indent="-514350" algn="l" rtl="0">
              <a:lnSpc>
                <a:spcPct val="100000"/>
              </a:lnSpc>
              <a:spcBef>
                <a:spcPts val="580"/>
              </a:spcBef>
              <a:spcAft>
                <a:spcPts val="0"/>
              </a:spcAft>
              <a:buClr>
                <a:srgbClr val="17365D"/>
              </a:buClr>
              <a:buSzPts val="1870"/>
              <a:buFont typeface="Source Sans Pro"/>
              <a:buAutoNum type="arabicPeriod"/>
            </a:pPr>
            <a:r>
              <a:rPr lang="en-US" sz="2200">
                <a:solidFill>
                  <a:srgbClr val="000000"/>
                </a:solidFill>
                <a:latin typeface="Source Sans Pro"/>
                <a:ea typeface="Source Sans Pro"/>
                <a:cs typeface="Source Sans Pro"/>
                <a:sym typeface="Source Sans Pro"/>
              </a:rPr>
              <a:t>The skills captured are clearly defined and appropriately focused. </a:t>
            </a:r>
            <a:endParaRPr sz="2200">
              <a:latin typeface="Source Sans Pro"/>
              <a:ea typeface="Source Sans Pro"/>
              <a:cs typeface="Source Sans Pro"/>
              <a:sym typeface="Source Sans Pro"/>
            </a:endParaRPr>
          </a:p>
          <a:p>
            <a:pPr marL="274320" lvl="0" indent="0" algn="l" rtl="0">
              <a:lnSpc>
                <a:spcPct val="100000"/>
              </a:lnSpc>
              <a:spcBef>
                <a:spcPts val="580"/>
              </a:spcBef>
              <a:spcAft>
                <a:spcPts val="0"/>
              </a:spcAft>
              <a:buSzPts val="2210"/>
              <a:buNone/>
            </a:pPr>
            <a:endParaRPr/>
          </a:p>
        </p:txBody>
      </p:sp>
      <p:sp>
        <p:nvSpPr>
          <p:cNvPr id="458" name="Google Shape;458;p46"/>
          <p:cNvSpPr txBox="1">
            <a:spLocks noGrp="1"/>
          </p:cNvSpPr>
          <p:nvPr>
            <p:ph type="body" idx="2"/>
          </p:nvPr>
        </p:nvSpPr>
        <p:spPr>
          <a:xfrm>
            <a:off x="5486400" y="872359"/>
            <a:ext cx="2827283" cy="60587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800"/>
              <a:buFont typeface="Noto Sans Symbols"/>
              <a:buNone/>
            </a:pPr>
            <a:r>
              <a:rPr lang="en-US" sz="2800" b="0">
                <a:solidFill>
                  <a:srgbClr val="17365D"/>
                </a:solidFill>
              </a:rPr>
              <a:t>Example</a:t>
            </a:r>
            <a:endParaRPr/>
          </a:p>
        </p:txBody>
      </p:sp>
      <p:sp>
        <p:nvSpPr>
          <p:cNvPr id="459" name="Google Shape;459;p46"/>
          <p:cNvSpPr txBox="1">
            <a:spLocks noGrp="1"/>
          </p:cNvSpPr>
          <p:nvPr>
            <p:ph type="body" idx="4"/>
          </p:nvPr>
        </p:nvSpPr>
        <p:spPr>
          <a:xfrm>
            <a:off x="5486400" y="1582901"/>
            <a:ext cx="2937641" cy="4370113"/>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1870"/>
              <a:buNone/>
            </a:pPr>
            <a:r>
              <a:rPr lang="en-US" sz="2200"/>
              <a:t>Use conventions of shading (light and dark) to convey perspective in a pencil/pen sketch</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
                  </a:ext>
                </a:extLst>
              </a:rPr>
              <a:t>.</a:t>
            </a:r>
            <a:endParaRPr/>
          </a:p>
        </p:txBody>
      </p:sp>
      <p:sp>
        <p:nvSpPr>
          <p:cNvPr id="460" name="Google Shape;460;p4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30</a:t>
            </a:fld>
            <a:endParaRPr sz="1800">
              <a:solidFill>
                <a:srgbClr val="FFFFFF"/>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9"/>
          <p:cNvSpPr txBox="1">
            <a:spLocks noGrp="1"/>
          </p:cNvSpPr>
          <p:nvPr>
            <p:ph type="title"/>
          </p:nvPr>
        </p:nvSpPr>
        <p:spPr>
          <a:xfrm>
            <a:off x="533400" y="274637"/>
            <a:ext cx="8153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err="1">
                <a:solidFill>
                  <a:srgbClr val="70659A"/>
                </a:solidFill>
              </a:rPr>
              <a:t>SLO</a:t>
            </a:r>
            <a:r>
              <a:rPr lang="en-US" sz="4800" dirty="0">
                <a:solidFill>
                  <a:srgbClr val="70659A"/>
                </a:solidFill>
              </a:rPr>
              <a:t> Skill Statement Exemplars</a:t>
            </a:r>
            <a:endParaRPr dirty="0"/>
          </a:p>
        </p:txBody>
      </p:sp>
      <p:sp>
        <p:nvSpPr>
          <p:cNvPr id="489" name="Google Shape;489;p49"/>
          <p:cNvSpPr txBox="1">
            <a:spLocks noGrp="1"/>
          </p:cNvSpPr>
          <p:nvPr>
            <p:ph type="body" idx="1"/>
          </p:nvPr>
        </p:nvSpPr>
        <p:spPr>
          <a:xfrm>
            <a:off x="533400" y="1221225"/>
            <a:ext cx="8153400" cy="45975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dirty="0">
                <a:latin typeface="Open Sans"/>
                <a:ea typeface="Open Sans"/>
                <a:cs typeface="Open Sans"/>
                <a:sym typeface="Open Sans"/>
              </a:rPr>
              <a:t>I</a:t>
            </a: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
                  </a:ext>
                </a:extLst>
              </a:rPr>
              <a:t>ndividually (silent/solo) read your assigned </a:t>
            </a:r>
            <a:r>
              <a:rPr lang="en-US" b="1" i="1"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
                  </a:ext>
                </a:extLst>
              </a:rPr>
              <a:t>Exemplar Skill Statements </a:t>
            </a: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
                  </a:ext>
                </a:extLst>
              </a:rPr>
              <a:t>from each of the three groups of statements </a:t>
            </a: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
                  </a:ext>
                </a:extLst>
              </a:rPr>
              <a:t>on p. 3 of</a:t>
            </a: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7"/>
                  </a:ext>
                </a:extLst>
              </a:rPr>
              <a:t> the Teacher Orientation Manual (5 min.)</a:t>
            </a:r>
            <a:endParaRPr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
                </a:ext>
              </a:extLst>
            </a:endParaRPr>
          </a:p>
          <a:p>
            <a:pPr marL="140335" lvl="0" indent="0" algn="l" rtl="0">
              <a:spcBef>
                <a:spcPts val="580"/>
              </a:spcBef>
              <a:spcAft>
                <a:spcPts val="0"/>
              </a:spcAft>
              <a:buSzPts val="2210"/>
              <a:buNone/>
            </a:pPr>
            <a:endParaRPr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
                </a:ext>
              </a:extLst>
            </a:endParaRPr>
          </a:p>
          <a:p>
            <a:pPr marL="274320" marR="0" lvl="0" indent="-140335" algn="l" rtl="0">
              <a:spcBef>
                <a:spcPts val="580"/>
              </a:spcBef>
              <a:spcAft>
                <a:spcPts val="0"/>
              </a:spcAft>
              <a:buSzPts val="2210"/>
              <a:buFont typeface="Open Sans"/>
              <a:buChar char="●"/>
            </a:pP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   Be prepared to discuss in groups: (9 min.)</a:t>
            </a:r>
            <a:endParaRPr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
                </a:ext>
              </a:extLst>
            </a:endParaRPr>
          </a:p>
          <a:p>
            <a:pPr marL="548640" lvl="1" indent="-129540" algn="l" rtl="0">
              <a:spcBef>
                <a:spcPts val="370"/>
              </a:spcBef>
              <a:spcAft>
                <a:spcPts val="0"/>
              </a:spcAft>
              <a:buSzPts val="2040"/>
              <a:buFont typeface="Open Sans"/>
              <a:buChar char="●"/>
            </a:pP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
                  </a:ext>
                </a:extLst>
              </a:rPr>
              <a:t>    What do you notice?</a:t>
            </a:r>
            <a:endParaRPr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
                </a:ext>
              </a:extLst>
            </a:endParaRPr>
          </a:p>
          <a:p>
            <a:pPr marL="548640" lvl="1" indent="-129540" algn="l" rtl="0">
              <a:spcBef>
                <a:spcPts val="370"/>
              </a:spcBef>
              <a:spcAft>
                <a:spcPts val="0"/>
              </a:spcAft>
              <a:buSzPts val="2040"/>
              <a:buChar char="●"/>
            </a:pP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
                  </a:ext>
                </a:extLst>
              </a:rPr>
              <a:t>    How does each one align to the </a:t>
            </a:r>
            <a:r>
              <a:rPr lang="en-US" b="1"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Success Criteria</a:t>
            </a:r>
            <a:r>
              <a:rPr lang="en-US"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a:t>
            </a:r>
            <a:endParaRPr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
                </a:ext>
              </a:extLst>
            </a:endParaRPr>
          </a:p>
          <a:p>
            <a:pPr marL="548640" lvl="0" indent="0" algn="l" rtl="0">
              <a:spcBef>
                <a:spcPts val="370"/>
              </a:spcBef>
              <a:spcAft>
                <a:spcPts val="0"/>
              </a:spcAft>
              <a:buNone/>
            </a:pPr>
            <a:endParaRPr dirty="0">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
                </a:ext>
              </a:extLst>
            </a:endParaRPr>
          </a:p>
          <a:p>
            <a:pPr marL="274320" marR="0" lvl="0" indent="0" algn="l" rtl="0">
              <a:spcBef>
                <a:spcPts val="580"/>
              </a:spcBef>
              <a:spcAft>
                <a:spcPts val="0"/>
              </a:spcAft>
              <a:buNone/>
            </a:pPr>
            <a:endParaRPr dirty="0"/>
          </a:p>
          <a:p>
            <a:pPr marL="140335" lvl="0" indent="0" algn="l" rtl="0">
              <a:spcBef>
                <a:spcPts val="580"/>
              </a:spcBef>
              <a:spcAft>
                <a:spcPts val="0"/>
              </a:spcAft>
              <a:buSzPts val="2210"/>
              <a:buNone/>
            </a:pPr>
            <a:endParaRPr dirty="0"/>
          </a:p>
        </p:txBody>
      </p:sp>
      <p:sp>
        <p:nvSpPr>
          <p:cNvPr id="490" name="Google Shape;490;p4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31</a:t>
            </a:fld>
            <a:endParaRPr sz="1800">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0"/>
          <p:cNvSpPr txBox="1">
            <a:spLocks noGrp="1"/>
          </p:cNvSpPr>
          <p:nvPr>
            <p:ph type="title"/>
          </p:nvPr>
        </p:nvSpPr>
        <p:spPr>
          <a:xfrm>
            <a:off x="215900" y="274637"/>
            <a:ext cx="8775700" cy="1033463"/>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500"/>
              <a:buFont typeface="Source Sans Pro"/>
              <a:buNone/>
            </a:pPr>
            <a:r>
              <a:rPr lang="en-US" sz="4500" dirty="0" err="1">
                <a:solidFill>
                  <a:srgbClr val="70659A"/>
                </a:solidFill>
              </a:rPr>
              <a:t>SLO</a:t>
            </a:r>
            <a:r>
              <a:rPr lang="en-US" sz="4500" dirty="0">
                <a:solidFill>
                  <a:srgbClr val="70659A"/>
                </a:solidFill>
              </a:rPr>
              <a:t> Skill Statement Non-Exemplars</a:t>
            </a:r>
            <a:endParaRPr dirty="0"/>
          </a:p>
        </p:txBody>
      </p:sp>
      <p:sp>
        <p:nvSpPr>
          <p:cNvPr id="497" name="Google Shape;497;p50"/>
          <p:cNvSpPr txBox="1">
            <a:spLocks noGrp="1"/>
          </p:cNvSpPr>
          <p:nvPr>
            <p:ph type="body" idx="1"/>
          </p:nvPr>
        </p:nvSpPr>
        <p:spPr>
          <a:xfrm>
            <a:off x="329175" y="1270000"/>
            <a:ext cx="8504100" cy="45975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dirty="0"/>
              <a:t>I</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6"/>
                  </a:ext>
                </a:extLst>
              </a:rPr>
              <a:t>ndividually (silent/solo) read your assigned  </a:t>
            </a:r>
            <a:r>
              <a:rPr lang="en-US"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7"/>
                  </a:ext>
                </a:extLst>
              </a:rPr>
              <a:t>Non-Exemplar Skill Statements</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8"/>
                  </a:ext>
                </a:extLst>
              </a:rPr>
              <a:t> from each of the three groups of statements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9"/>
                  </a:ext>
                </a:extLst>
              </a:rPr>
              <a:t>on p. 4 of the Teacher Orientation Manual.</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0"/>
                  </a:ext>
                </a:extLst>
              </a:rPr>
              <a:t> (5 min.)</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1"/>
                </a:ext>
              </a:extLst>
            </a:endParaRPr>
          </a:p>
          <a:p>
            <a:pPr marL="140335" lvl="0" indent="0" algn="l" rtl="0">
              <a:spcBef>
                <a:spcPts val="580"/>
              </a:spcBef>
              <a:spcAft>
                <a:spcPts val="0"/>
              </a:spcAft>
              <a:buSzPts val="2210"/>
              <a:buNone/>
            </a:pP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2"/>
                </a:ext>
              </a:extLst>
            </a:endParaRPr>
          </a:p>
          <a:p>
            <a:pPr marL="457200" marR="0" lvl="0" indent="-368935" algn="l" rtl="0">
              <a:spcBef>
                <a:spcPts val="580"/>
              </a:spcBef>
              <a:spcAft>
                <a:spcPts val="0"/>
              </a:spcAft>
              <a:buSzPts val="221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3"/>
                  </a:ext>
                </a:extLst>
              </a:rPr>
              <a:t>Be prepared to discuss in small groups (5 min.)</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4"/>
                </a:ext>
              </a:extLst>
            </a:endParaRPr>
          </a:p>
          <a:p>
            <a:pPr marL="914400" lvl="0" indent="-368935" algn="l" rtl="0">
              <a:spcBef>
                <a:spcPts val="0"/>
              </a:spcBef>
              <a:spcAft>
                <a:spcPts val="0"/>
              </a:spcAft>
              <a:buSzPts val="221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5"/>
                  </a:ext>
                </a:extLst>
              </a:rPr>
              <a:t>W</a:t>
            </a:r>
            <a:r>
              <a:rPr lang="en-US" dirty="0"/>
              <a:t>hat do you notice?</a:t>
            </a:r>
            <a:endParaRPr dirty="0"/>
          </a:p>
          <a:p>
            <a:pPr marL="914400" lvl="0" indent="-368935" algn="l" rtl="0">
              <a:spcBef>
                <a:spcPts val="0"/>
              </a:spcBef>
              <a:spcAft>
                <a:spcPts val="0"/>
              </a:spcAft>
              <a:buSzPts val="2210"/>
              <a:buChar char="●"/>
            </a:pPr>
            <a:r>
              <a:rPr lang="en-US" dirty="0"/>
              <a:t>Where are the gaps in order to align to the Success Criteria?</a:t>
            </a:r>
            <a:endParaRPr dirty="0"/>
          </a:p>
          <a:p>
            <a:pPr marL="914400" lvl="0" indent="-368935" algn="l" rtl="0">
              <a:spcBef>
                <a:spcPts val="0"/>
              </a:spcBef>
              <a:spcAft>
                <a:spcPts val="0"/>
              </a:spcAft>
              <a:buSzPts val="2210"/>
              <a:buChar char="●"/>
            </a:pPr>
            <a:r>
              <a:rPr lang="en-US" dirty="0"/>
              <a:t>What probing questions would you ask the teacher in order to strengthen these Skill Statements?</a:t>
            </a:r>
            <a:endParaRPr dirty="0"/>
          </a:p>
        </p:txBody>
      </p:sp>
      <p:sp>
        <p:nvSpPr>
          <p:cNvPr id="498" name="Google Shape;498;p5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32</a:t>
            </a:fld>
            <a:endParaRPr sz="1800">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1"/>
          <p:cNvSpPr txBox="1">
            <a:spLocks noGrp="1"/>
          </p:cNvSpPr>
          <p:nvPr>
            <p:ph type="title"/>
          </p:nvPr>
        </p:nvSpPr>
        <p:spPr>
          <a:xfrm>
            <a:off x="265670" y="160638"/>
            <a:ext cx="8612660" cy="1604662"/>
          </a:xfrm>
          <a:prstGeom prst="rect">
            <a:avLst/>
          </a:prstGeom>
          <a:noFill/>
          <a:ln>
            <a:noFill/>
          </a:ln>
        </p:spPr>
        <p:txBody>
          <a:bodyPr spcFirstLastPara="1" wrap="square" lIns="91425" tIns="91425" rIns="91425" bIns="91425" anchor="b" anchorCtr="0">
            <a:noAutofit/>
          </a:bodyPr>
          <a:lstStyle/>
          <a:p>
            <a:pPr marL="0" marR="0" lvl="0" indent="0" algn="ctr" rtl="0">
              <a:spcBef>
                <a:spcPts val="0"/>
              </a:spcBef>
              <a:spcAft>
                <a:spcPts val="0"/>
              </a:spcAft>
              <a:buClr>
                <a:schemeClr val="dk2"/>
              </a:buClr>
              <a:buSzPts val="4800"/>
              <a:buFont typeface="Source Sans Pro"/>
              <a:buNone/>
            </a:pPr>
            <a:r>
              <a:rPr lang="en-US" sz="4300" dirty="0">
                <a:solidFill>
                  <a:srgbClr val="70659A"/>
                </a:solidFill>
              </a:rPr>
              <a:t>Strengthening Non-Exemplar </a:t>
            </a:r>
            <a:endParaRPr sz="4300" dirty="0">
              <a:solidFill>
                <a:srgbClr val="70659A"/>
              </a:solidFill>
            </a:endParaRPr>
          </a:p>
          <a:p>
            <a:pPr marL="0" marR="0" lvl="0" indent="0" algn="ctr" rtl="0">
              <a:spcBef>
                <a:spcPts val="0"/>
              </a:spcBef>
              <a:spcAft>
                <a:spcPts val="0"/>
              </a:spcAft>
              <a:buClr>
                <a:schemeClr val="dk2"/>
              </a:buClr>
              <a:buSzPts val="4800"/>
              <a:buFont typeface="Source Sans Pro"/>
              <a:buNone/>
            </a:pPr>
            <a:r>
              <a:rPr lang="en-US" sz="4300" dirty="0">
                <a:solidFill>
                  <a:srgbClr val="70659A"/>
                </a:solidFill>
              </a:rPr>
              <a:t>Skill Statements</a:t>
            </a:r>
            <a:endParaRPr sz="3500" dirty="0"/>
          </a:p>
        </p:txBody>
      </p:sp>
      <p:sp>
        <p:nvSpPr>
          <p:cNvPr id="505" name="Google Shape;505;p51"/>
          <p:cNvSpPr txBox="1">
            <a:spLocks noGrp="1"/>
          </p:cNvSpPr>
          <p:nvPr>
            <p:ph type="body" idx="1"/>
          </p:nvPr>
        </p:nvSpPr>
        <p:spPr>
          <a:xfrm>
            <a:off x="914400" y="2095500"/>
            <a:ext cx="7772400" cy="332783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100"/>
              <a:t>Us</a:t>
            </a:r>
            <a:r>
              <a:rPr lang="en-US" sz="3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6"/>
                  </a:ext>
                </a:extLst>
              </a:rPr>
              <a:t>e </a:t>
            </a:r>
            <a:r>
              <a:rPr lang="en-US" sz="31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7"/>
                  </a:ext>
                </a:extLst>
              </a:rPr>
              <a:t>Success Criteria</a:t>
            </a:r>
            <a:r>
              <a:rPr lang="en-US" sz="3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8"/>
                  </a:ext>
                </a:extLst>
              </a:rPr>
              <a:t> as a guide:</a:t>
            </a:r>
            <a:endParaRPr sz="3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9"/>
                </a:ext>
              </a:extLst>
            </a:endParaRPr>
          </a:p>
          <a:p>
            <a:pPr marL="914400" marR="0" lvl="0" indent="-412750" algn="l" rtl="0">
              <a:spcBef>
                <a:spcPts val="580"/>
              </a:spcBef>
              <a:spcAft>
                <a:spcPts val="0"/>
              </a:spcAft>
              <a:buSzPts val="2900"/>
              <a:buChar char="●"/>
            </a:pPr>
            <a:r>
              <a:rPr lang="en-US"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0"/>
                  </a:ext>
                </a:extLst>
              </a:rPr>
              <a:t>Determine where the gap is</a:t>
            </a:r>
            <a:endParaRPr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1"/>
                </a:ext>
              </a:extLst>
            </a:endParaRPr>
          </a:p>
          <a:p>
            <a:pPr marL="914400" marR="0" lvl="0" indent="-412750" algn="l" rtl="0">
              <a:spcBef>
                <a:spcPts val="0"/>
              </a:spcBef>
              <a:spcAft>
                <a:spcPts val="0"/>
              </a:spcAft>
              <a:buSzPts val="2900"/>
              <a:buChar char="●"/>
            </a:pPr>
            <a:r>
              <a:rPr lang="en-US"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2"/>
                  </a:ext>
                </a:extLst>
              </a:rPr>
              <a:t>Add in what is missing</a:t>
            </a:r>
            <a:endParaRPr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3"/>
                </a:ext>
              </a:extLst>
            </a:endParaRPr>
          </a:p>
          <a:p>
            <a:pPr marL="914400" marR="0" lvl="0" indent="-412750" algn="l" rtl="0">
              <a:spcBef>
                <a:spcPts val="0"/>
              </a:spcBef>
              <a:spcAft>
                <a:spcPts val="0"/>
              </a:spcAft>
              <a:buSzPts val="2900"/>
              <a:buChar char="●"/>
            </a:pPr>
            <a:r>
              <a:rPr lang="en-US"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4"/>
                  </a:ext>
                </a:extLst>
              </a:rPr>
              <a:t>Use</a:t>
            </a:r>
            <a:r>
              <a:rPr lang="en-US" sz="2900"/>
              <a:t> the TEKS to ensure Skill Statement reflects foundational skill</a:t>
            </a:r>
            <a:endParaRPr sz="2900"/>
          </a:p>
          <a:p>
            <a:pPr marL="274320" marR="0" lvl="0" indent="0" algn="l" rtl="0">
              <a:spcBef>
                <a:spcPts val="580"/>
              </a:spcBef>
              <a:spcAft>
                <a:spcPts val="0"/>
              </a:spcAft>
              <a:buClr>
                <a:schemeClr val="accent1"/>
              </a:buClr>
              <a:buSzPts val="2210"/>
              <a:buFont typeface="Noto Sans Symbols"/>
              <a:buNone/>
            </a:pPr>
            <a:endParaRPr/>
          </a:p>
        </p:txBody>
      </p:sp>
      <p:sp>
        <p:nvSpPr>
          <p:cNvPr id="506" name="Google Shape;506;p5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33</a:t>
            </a:fld>
            <a:endParaRPr sz="1800">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2"/>
          <p:cNvSpPr txBox="1">
            <a:spLocks noGrp="1"/>
          </p:cNvSpPr>
          <p:nvPr>
            <p:ph type="title"/>
          </p:nvPr>
        </p:nvSpPr>
        <p:spPr>
          <a:xfrm>
            <a:off x="264695" y="188579"/>
            <a:ext cx="7886700" cy="72974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latin typeface="Source Sans Pro"/>
                <a:ea typeface="Source Sans Pro"/>
                <a:cs typeface="Source Sans Pro"/>
                <a:sym typeface="Source Sans Pro"/>
              </a:rPr>
              <a:t>TEKS Connection</a:t>
            </a:r>
            <a:endParaRPr dirty="0"/>
          </a:p>
        </p:txBody>
      </p:sp>
      <p:sp>
        <p:nvSpPr>
          <p:cNvPr id="513" name="Google Shape;513;p52"/>
          <p:cNvSpPr txBox="1">
            <a:spLocks noGrp="1"/>
          </p:cNvSpPr>
          <p:nvPr>
            <p:ph type="body" idx="1"/>
          </p:nvPr>
        </p:nvSpPr>
        <p:spPr>
          <a:xfrm>
            <a:off x="264695" y="1066799"/>
            <a:ext cx="8795083" cy="5237747"/>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000" b="1" i="0">
                <a:solidFill>
                  <a:srgbClr val="000000"/>
                </a:solidFill>
                <a:latin typeface="Times New Roman"/>
                <a:ea typeface="Times New Roman"/>
                <a:cs typeface="Times New Roman"/>
                <a:sym typeface="Times New Roman"/>
              </a:rPr>
              <a:t>§130.254. Culinary Arts (Two Credits), Adopted 2015.</a:t>
            </a:r>
            <a:endParaRPr sz="2000" b="1" i="0">
              <a:solidFill>
                <a:srgbClr val="000080"/>
              </a:solidFill>
              <a:latin typeface="Times New Roman"/>
              <a:ea typeface="Times New Roman"/>
              <a:cs typeface="Times New Roman"/>
              <a:sym typeface="Times New Roman"/>
            </a:endParaRPr>
          </a:p>
          <a:p>
            <a:pPr marL="255985" lvl="0" indent="-255985" algn="l" rtl="0">
              <a:spcBef>
                <a:spcPts val="400"/>
              </a:spcBef>
              <a:spcAft>
                <a:spcPts val="0"/>
              </a:spcAft>
              <a:buNone/>
            </a:pPr>
            <a:r>
              <a:rPr lang="en-US" sz="2000" b="0" i="0">
                <a:solidFill>
                  <a:srgbClr val="000000"/>
                </a:solidFill>
              </a:rPr>
              <a:t>(</a:t>
            </a:r>
            <a:r>
              <a:rPr lang="en-US" sz="1800" b="0" i="0">
                <a:solidFill>
                  <a:srgbClr val="000000"/>
                </a:solidFill>
              </a:rPr>
              <a:t>a)  General requirements. This course is recommended for students in Grades 10-12. Recommended prerequisites: Principles of Hospitality and Tourism and Introduction to Culinary Arts. Students shall be awarded two credits for successful completion.</a:t>
            </a:r>
            <a:endParaRPr/>
          </a:p>
          <a:p>
            <a:pPr marL="255985" lvl="0" indent="-255985" algn="l" rtl="0">
              <a:spcBef>
                <a:spcPts val="360"/>
              </a:spcBef>
              <a:spcAft>
                <a:spcPts val="0"/>
              </a:spcAft>
              <a:buNone/>
            </a:pPr>
            <a:r>
              <a:rPr lang="en-US" sz="1800" b="0" i="0">
                <a:solidFill>
                  <a:srgbClr val="000000"/>
                </a:solidFill>
                <a:latin typeface="Times New Roman"/>
                <a:ea typeface="Times New Roman"/>
                <a:cs typeface="Times New Roman"/>
                <a:sym typeface="Times New Roman"/>
              </a:rPr>
              <a:t>8)  </a:t>
            </a:r>
            <a:r>
              <a:rPr lang="en-US" sz="1800" b="0" i="0">
                <a:solidFill>
                  <a:srgbClr val="00000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5"/>
                  </a:ext>
                </a:extLst>
              </a:rPr>
              <a:t>The</a:t>
            </a:r>
            <a:r>
              <a:rPr lang="en-US" sz="1800" b="0" i="0">
                <a:solidFill>
                  <a:srgbClr val="000000"/>
                </a:solidFill>
                <a:latin typeface="Times New Roman"/>
                <a:ea typeface="Times New Roman"/>
                <a:cs typeface="Times New Roman"/>
                <a:sym typeface="Times New Roman"/>
              </a:rPr>
              <a:t> student evaluates and determines equipment, ingredients, and procedures used in a professional food setting. The student is expected to:</a:t>
            </a:r>
            <a:endParaRPr sz="1800">
              <a:solidFill>
                <a:srgbClr val="000080"/>
              </a:solidFill>
              <a:latin typeface="Times New Roman"/>
              <a:ea typeface="Times New Roman"/>
              <a:cs typeface="Times New Roman"/>
              <a:sym typeface="Times New Roman"/>
            </a:endParaRPr>
          </a:p>
          <a:p>
            <a:pPr marL="713185" lvl="0" indent="-255985" algn="l" rtl="0">
              <a:spcBef>
                <a:spcPts val="360"/>
              </a:spcBef>
              <a:spcAft>
                <a:spcPts val="0"/>
              </a:spcAft>
              <a:buNone/>
            </a:pPr>
            <a:r>
              <a:rPr lang="en-US" sz="1800" b="0" i="0">
                <a:solidFill>
                  <a:srgbClr val="000000"/>
                </a:solidFill>
                <a:latin typeface="Times New Roman"/>
                <a:ea typeface="Times New Roman"/>
                <a:cs typeface="Times New Roman"/>
                <a:sym typeface="Times New Roman"/>
              </a:rPr>
              <a:t>(A)  i</a:t>
            </a:r>
            <a:r>
              <a:rPr lang="en-US" sz="1800" b="0" i="0">
                <a:solidFill>
                  <a:srgbClr val="00000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dentify and demonstrate the role of mise en place in professional food service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7"/>
                </a:ext>
              </a:extLst>
            </a:endParaRPr>
          </a:p>
          <a:p>
            <a:pPr marL="713185" lvl="0" indent="-255985" algn="l" rtl="0">
              <a:spcBef>
                <a:spcPts val="360"/>
              </a:spcBef>
              <a:spcAft>
                <a:spcPts val="0"/>
              </a:spcAft>
              <a:buNone/>
            </a:pPr>
            <a:r>
              <a:rPr lang="en-US" sz="1800" b="0" i="0">
                <a:solidFill>
                  <a:srgbClr val="000000"/>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8"/>
                  </a:ext>
                </a:extLst>
              </a:rPr>
              <a:t>(B</a:t>
            </a: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9"/>
                  </a:ext>
                </a:extLst>
              </a:rPr>
              <a:t>)  identify and use large and small equipment in a commercial kitchen;</a:t>
            </a:r>
            <a:endParaRPr sz="1800">
              <a:solidFill>
                <a:srgbClr val="00008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0"/>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1"/>
                  </a:ext>
                </a:extLst>
              </a:rPr>
              <a:t>(C)  develop and practice food production and presentation techniques;</a:t>
            </a:r>
            <a:endParaRPr sz="1800">
              <a:solidFill>
                <a:srgbClr val="00008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2"/>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3"/>
                  </a:ext>
                </a:extLst>
              </a:rPr>
              <a:t>(D)  identify and use the appropriate application of moist, dry, and combination cookery methods;</a:t>
            </a:r>
            <a:endParaRPr sz="1800">
              <a:solidFill>
                <a:srgbClr val="00008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4"/>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5"/>
                  </a:ext>
                </a:extLst>
              </a:rPr>
              <a:t>(E)  demonstrate </a:t>
            </a:r>
            <a:r>
              <a:rPr lang="en-US" sz="1800" b="1" i="0">
                <a:solidFill>
                  <a:srgbClr val="00000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6"/>
                  </a:ext>
                </a:extLst>
              </a:rPr>
              <a:t>the preparation skills of items commonly prepared in food service </a:t>
            </a: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7"/>
                  </a:ext>
                </a:extLst>
              </a:rPr>
              <a:t>operations such as breakfast cookery, salads and dressings, soups and sandwiches, stocks and sauces, appetizers, seafood, poultry, meat, pastas and grains, and fruits and vegetables;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8"/>
                </a:ext>
              </a:extLst>
            </a:endParaRPr>
          </a:p>
          <a:p>
            <a:pPr marL="713185" lvl="0" indent="-255985" algn="l" rtl="0">
              <a:spcBef>
                <a:spcPts val="360"/>
              </a:spcBef>
              <a:spcAft>
                <a:spcPts val="0"/>
              </a:spcAft>
              <a:buNone/>
            </a:pPr>
            <a:r>
              <a:rPr lang="en-US" sz="1800" b="0" i="0">
                <a:solidFill>
                  <a:srgbClr val="000000"/>
                </a:solidFill>
                <a:highlight>
                  <a:srgbClr val="FFFF00"/>
                </a:highligh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9"/>
                  </a:ext>
                </a:extLst>
              </a:rPr>
              <a:t>(F)  demon</a:t>
            </a:r>
            <a:r>
              <a:rPr lang="en-US" sz="1800" b="0" i="0">
                <a:solidFill>
                  <a:srgbClr val="000000"/>
                </a:solidFill>
                <a:highlight>
                  <a:srgbClr val="FFFF00"/>
                </a:highlight>
                <a:latin typeface="Times New Roman"/>
                <a:ea typeface="Times New Roman"/>
                <a:cs typeface="Times New Roman"/>
                <a:sym typeface="Times New Roman"/>
              </a:rPr>
              <a:t>strate baking techniques such as yeast breads and rolls, quick breads, and desserts.</a:t>
            </a:r>
            <a:endParaRPr sz="1800" b="0" i="0">
              <a:solidFill>
                <a:srgbClr val="000080"/>
              </a:solidFill>
              <a:highlight>
                <a:srgbClr val="FFFF00"/>
              </a:highlight>
              <a:latin typeface="Times New Roman"/>
              <a:ea typeface="Times New Roman"/>
              <a:cs typeface="Times New Roman"/>
              <a:sym typeface="Times New Roman"/>
            </a:endParaRPr>
          </a:p>
          <a:p>
            <a:pPr marL="713185" lvl="0" indent="-255985" algn="l" rtl="0">
              <a:spcBef>
                <a:spcPts val="540"/>
              </a:spcBef>
              <a:spcAft>
                <a:spcPts val="0"/>
              </a:spcAft>
              <a:buNone/>
            </a:pPr>
            <a:endParaRPr/>
          </a:p>
        </p:txBody>
      </p:sp>
      <p:sp>
        <p:nvSpPr>
          <p:cNvPr id="514" name="Google Shape;514;p5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34</a:t>
            </a:fld>
            <a:endParaRPr sz="1800">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3"/>
          <p:cNvSpPr txBox="1">
            <a:spLocks noGrp="1"/>
          </p:cNvSpPr>
          <p:nvPr>
            <p:ph type="title"/>
          </p:nvPr>
        </p:nvSpPr>
        <p:spPr>
          <a:xfrm>
            <a:off x="264695" y="188579"/>
            <a:ext cx="7886700" cy="72974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latin typeface="Source Sans Pro"/>
                <a:ea typeface="Source Sans Pro"/>
                <a:cs typeface="Source Sans Pro"/>
                <a:sym typeface="Source Sans Pro"/>
              </a:rPr>
              <a:t>TEKS Connection </a:t>
            </a:r>
            <a:r>
              <a:rPr lang="en-US" sz="4800" b="0" dirty="0">
                <a:latin typeface="Source Sans Pro"/>
                <a:ea typeface="Source Sans Pro"/>
                <a:cs typeface="Source Sans Pro"/>
                <a:sym typeface="Source Sans Pro"/>
              </a:rPr>
              <a:t>– 2 </a:t>
            </a:r>
            <a:endParaRPr dirty="0"/>
          </a:p>
        </p:txBody>
      </p:sp>
      <p:sp>
        <p:nvSpPr>
          <p:cNvPr id="521" name="Google Shape;521;p53"/>
          <p:cNvSpPr txBox="1">
            <a:spLocks noGrp="1"/>
          </p:cNvSpPr>
          <p:nvPr>
            <p:ph type="body" idx="1"/>
          </p:nvPr>
        </p:nvSpPr>
        <p:spPr>
          <a:xfrm>
            <a:off x="264695" y="1066800"/>
            <a:ext cx="8795083" cy="494899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sz="2000" b="1" i="0">
                <a:solidFill>
                  <a:srgbClr val="000000"/>
                </a:solidFill>
                <a:latin typeface="Times New Roman"/>
                <a:ea typeface="Times New Roman"/>
                <a:cs typeface="Times New Roman"/>
                <a:sym typeface="Times New Roman"/>
              </a:rPr>
              <a:t>§130.254. Culinary Arts (Two Credits), Adopted 2015.</a:t>
            </a:r>
            <a:endParaRPr sz="2000" b="1" i="0">
              <a:solidFill>
                <a:srgbClr val="000080"/>
              </a:solidFill>
              <a:latin typeface="Times New Roman"/>
              <a:ea typeface="Times New Roman"/>
              <a:cs typeface="Times New Roman"/>
              <a:sym typeface="Times New Roman"/>
            </a:endParaRPr>
          </a:p>
          <a:p>
            <a:pPr marL="255985" lvl="0" indent="-255985" algn="l" rtl="0">
              <a:spcBef>
                <a:spcPts val="400"/>
              </a:spcBef>
              <a:spcAft>
                <a:spcPts val="0"/>
              </a:spcAft>
              <a:buNone/>
            </a:pPr>
            <a:r>
              <a:rPr lang="en-US" sz="2000" b="0" i="0">
                <a:solidFill>
                  <a:srgbClr val="000000"/>
                </a:solidFill>
              </a:rPr>
              <a:t>(</a:t>
            </a:r>
            <a:r>
              <a:rPr lang="en-US" sz="1800" b="0" i="0">
                <a:solidFill>
                  <a:srgbClr val="000000"/>
                </a:solidFill>
              </a:rPr>
              <a:t>a)  General requirements. This course is recommended for students in Grades 10-12. Recommended prerequisites: Principles of Hospitality and Tourism and Introduction to Culinary Arts. Students shall be awarded two credits for successful completion.</a:t>
            </a:r>
            <a:endParaRPr/>
          </a:p>
          <a:p>
            <a:pPr marL="457200" lvl="0" indent="-255985" algn="l" rtl="0">
              <a:spcBef>
                <a:spcPts val="360"/>
              </a:spcBef>
              <a:spcAft>
                <a:spcPts val="0"/>
              </a:spcAft>
              <a:buNone/>
            </a:pPr>
            <a:r>
              <a:rPr lang="en-US" sz="1800" b="0" i="0">
                <a:solidFill>
                  <a:srgbClr val="000000"/>
                </a:solidFill>
              </a:rPr>
              <a:t>(12)  The student explains how employees, guests, and property are protected to minimize losses or liabilities. The student is expected to:</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(A)  determine the basics of safety in culinary arts;</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(B)  </a:t>
            </a:r>
            <a:r>
              <a:rPr lang="en-US" sz="1800" b="0" i="0">
                <a:solidFill>
                  <a:srgbClr val="000000"/>
                </a:solidFill>
                <a:highlight>
                  <a:srgbClr val="FFFF00"/>
                </a:highlight>
              </a:rPr>
              <a:t>assess workplace conditions and identify safety hazards;</a:t>
            </a:r>
            <a:endParaRPr sz="1800" b="0" i="0">
              <a:solidFill>
                <a:srgbClr val="000080"/>
              </a:solidFill>
              <a:highlight>
                <a:srgbClr val="FFFF00"/>
              </a:highlight>
            </a:endParaRPr>
          </a:p>
          <a:p>
            <a:pPr marL="914400" lvl="0" indent="-255985" algn="l" rtl="0">
              <a:spcBef>
                <a:spcPts val="360"/>
              </a:spcBef>
              <a:spcAft>
                <a:spcPts val="0"/>
              </a:spcAft>
              <a:buNone/>
            </a:pPr>
            <a:r>
              <a:rPr lang="en-US" sz="1800" b="0" i="0">
                <a:solidFill>
                  <a:srgbClr val="000000"/>
                </a:solidFill>
              </a:rPr>
              <a:t>(C)  determine the basics of sanitation in a professional kitchen;</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(D)  determine proper receiving, storage, and distribution techniques;</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(E)  </a:t>
            </a:r>
            <a:r>
              <a:rPr lang="en-US" sz="1800" b="0" i="0">
                <a:solidFill>
                  <a:srgbClr val="000000"/>
                </a:solidFill>
                <a:highlight>
                  <a:srgbClr val="FFFF00"/>
                </a:highlight>
              </a:rPr>
              <a:t>demonstrate proper cleaning of equipment and maintenance in the commercial kitchen;</a:t>
            </a:r>
            <a:endParaRPr sz="1800" b="0" i="0">
              <a:solidFill>
                <a:srgbClr val="000080"/>
              </a:solidFill>
              <a:highlight>
                <a:srgbClr val="FFFF00"/>
              </a:highlight>
            </a:endParaRPr>
          </a:p>
          <a:p>
            <a:pPr marL="914400" lvl="0" indent="-255985" algn="l" rtl="0">
              <a:spcBef>
                <a:spcPts val="360"/>
              </a:spcBef>
              <a:spcAft>
                <a:spcPts val="0"/>
              </a:spcAft>
              <a:buNone/>
            </a:pPr>
            <a:r>
              <a:rPr lang="en-US" sz="1800" b="0" i="0">
                <a:solidFill>
                  <a:srgbClr val="000000"/>
                </a:solidFill>
              </a:rPr>
              <a:t>(F)  assess food hazards and determine ways to prevent food hazards; and</a:t>
            </a:r>
            <a:endParaRPr sz="1800" b="0" i="0">
              <a:solidFill>
                <a:srgbClr val="000080"/>
              </a:solidFill>
            </a:endParaRPr>
          </a:p>
          <a:p>
            <a:pPr marL="914400" lvl="0" indent="-255985" algn="l" rtl="0">
              <a:spcBef>
                <a:spcPts val="360"/>
              </a:spcBef>
              <a:spcAft>
                <a:spcPts val="0"/>
              </a:spcAft>
              <a:buNone/>
            </a:pPr>
            <a:r>
              <a:rPr lang="en-US" sz="1800" b="0" i="0">
                <a:solidFill>
                  <a:srgbClr val="000000"/>
                </a:solidFill>
              </a:rPr>
              <a:t>(G)</a:t>
            </a:r>
            <a:r>
              <a:rPr lang="en-US" sz="1800" b="0" i="0">
                <a:solidFill>
                  <a:srgbClr val="000000"/>
                </a:solidFill>
                <a:highlight>
                  <a:srgbClr val="FFFF00"/>
                </a:highlight>
              </a:rPr>
              <a:t>  prepare for a </a:t>
            </a:r>
            <a:r>
              <a:rPr lang="en-US" sz="1800" b="1" i="0">
                <a:solidFill>
                  <a:srgbClr val="000000"/>
                </a:solidFill>
                <a:highlight>
                  <a:srgbClr val="FFFF00"/>
                </a:highlight>
              </a:rPr>
              <a:t>state or national food sanitation certification </a:t>
            </a:r>
            <a:r>
              <a:rPr lang="en-US" sz="1800" b="0" i="0">
                <a:solidFill>
                  <a:srgbClr val="000000"/>
                </a:solidFill>
                <a:highlight>
                  <a:srgbClr val="FFFF00"/>
                </a:highlight>
              </a:rPr>
              <a:t>or other appropriate certifications.</a:t>
            </a:r>
            <a:endParaRPr sz="1800" b="0" i="0">
              <a:solidFill>
                <a:srgbClr val="000080"/>
              </a:solidFill>
              <a:highlight>
                <a:srgbClr val="FFFF00"/>
              </a:highlight>
            </a:endParaRPr>
          </a:p>
          <a:p>
            <a:pPr marL="255985" lvl="0" indent="-255985" algn="l" rtl="0">
              <a:spcBef>
                <a:spcPts val="540"/>
              </a:spcBef>
              <a:spcAft>
                <a:spcPts val="0"/>
              </a:spcAft>
              <a:buNone/>
            </a:pPr>
            <a:endParaRPr/>
          </a:p>
        </p:txBody>
      </p:sp>
      <p:sp>
        <p:nvSpPr>
          <p:cNvPr id="522" name="Google Shape;522;p5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35</a:t>
            </a:fld>
            <a:endParaRPr sz="1800">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4"/>
          <p:cNvSpPr txBox="1">
            <a:spLocks noGrp="1"/>
          </p:cNvSpPr>
          <p:nvPr>
            <p:ph type="title"/>
          </p:nvPr>
        </p:nvSpPr>
        <p:spPr>
          <a:xfrm>
            <a:off x="457200" y="409157"/>
            <a:ext cx="7886700" cy="7056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200" b="0" dirty="0">
                <a:solidFill>
                  <a:srgbClr val="70659A"/>
                </a:solidFill>
                <a:latin typeface="Source Sans Pro"/>
                <a:ea typeface="Source Sans Pro"/>
                <a:cs typeface="Source Sans Pro"/>
                <a:sym typeface="Source Sans Pro"/>
              </a:rPr>
              <a:t>Consult the TEKS as a general guide</a:t>
            </a:r>
            <a:endParaRPr dirty="0"/>
          </a:p>
        </p:txBody>
      </p:sp>
      <p:sp>
        <p:nvSpPr>
          <p:cNvPr id="529" name="Google Shape;529;p54"/>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a:latin typeface="Open Sans"/>
                <a:ea typeface="Open Sans"/>
                <a:cs typeface="Open Sans"/>
                <a:sym typeface="Open Sans"/>
              </a:rPr>
              <a:t>SLO Skill Statements are:</a:t>
            </a:r>
            <a:endParaRPr>
              <a:latin typeface="Open Sans"/>
              <a:ea typeface="Open Sans"/>
              <a:cs typeface="Open Sans"/>
              <a:sym typeface="Open Sans"/>
            </a:endParaRPr>
          </a:p>
          <a:p>
            <a:pPr marL="255985" lvl="0" indent="-255985" algn="l" rtl="0">
              <a:spcBef>
                <a:spcPts val="0"/>
              </a:spcBef>
              <a:spcAft>
                <a:spcPts val="0"/>
              </a:spcAft>
              <a:buNone/>
            </a:pPr>
            <a:endParaRPr>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a:latin typeface="Open Sans"/>
                <a:ea typeface="Open Sans"/>
                <a:cs typeface="Open Sans"/>
                <a:sym typeface="Open Sans"/>
              </a:rPr>
              <a:t>Still about a foundational skill of the course.</a:t>
            </a:r>
            <a:endParaRPr>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a:latin typeface="Open Sans"/>
                <a:ea typeface="Open Sans"/>
                <a:cs typeface="Open Sans"/>
                <a:sym typeface="Open Sans"/>
              </a:rPr>
              <a:t>The most important “bits” of the course. </a:t>
            </a:r>
            <a:endParaRPr>
              <a:latin typeface="Open Sans"/>
              <a:ea typeface="Open Sans"/>
              <a:cs typeface="Open Sans"/>
              <a:sym typeface="Open Sans"/>
            </a:endParaRPr>
          </a:p>
          <a:p>
            <a:pPr marL="457200" lvl="0" indent="-457200" algn="l" rtl="0">
              <a:spcBef>
                <a:spcPts val="540"/>
              </a:spcBef>
              <a:spcAft>
                <a:spcPts val="0"/>
              </a:spcAft>
              <a:buClr>
                <a:srgbClr val="F89C4D"/>
              </a:buClr>
              <a:buSzPts val="2700"/>
              <a:buFont typeface="Open Sans"/>
              <a:buChar char="•"/>
            </a:pPr>
            <a:r>
              <a:rPr lang="en-US">
                <a:latin typeface="Open Sans"/>
                <a:ea typeface="Open Sans"/>
                <a:cs typeface="Open Sans"/>
                <a:sym typeface="Open Sans"/>
              </a:rPr>
              <a:t>SLOs are not about all of the TEKS, rather about the most enduring aspects.</a:t>
            </a:r>
            <a:endParaRPr>
              <a:latin typeface="Open Sans"/>
              <a:ea typeface="Open Sans"/>
              <a:cs typeface="Open Sans"/>
              <a:sym typeface="Open Sans"/>
            </a:endParaRPr>
          </a:p>
        </p:txBody>
      </p:sp>
      <p:sp>
        <p:nvSpPr>
          <p:cNvPr id="530" name="Google Shape;530;p5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36</a:t>
            </a:fld>
            <a:endParaRPr sz="1800">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5"/>
          <p:cNvSpPr txBox="1">
            <a:spLocks noGrp="1"/>
          </p:cNvSpPr>
          <p:nvPr>
            <p:ph type="title"/>
          </p:nvPr>
        </p:nvSpPr>
        <p:spPr>
          <a:xfrm>
            <a:off x="529400" y="384362"/>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900" b="1" dirty="0"/>
              <a:t>Core Idea</a:t>
            </a:r>
            <a:r>
              <a:rPr lang="en-US" sz="4800" dirty="0"/>
              <a:t> </a:t>
            </a:r>
            <a:r>
              <a:rPr lang="en-US" sz="4800" dirty="0">
                <a:solidFill>
                  <a:schemeClr val="lt1"/>
                </a:solidFill>
              </a:rPr>
              <a:t>– 3 </a:t>
            </a:r>
            <a:endParaRPr dirty="0"/>
          </a:p>
        </p:txBody>
      </p:sp>
      <p:sp>
        <p:nvSpPr>
          <p:cNvPr id="537" name="Google Shape;537;p55"/>
          <p:cNvSpPr txBox="1">
            <a:spLocks noGrp="1"/>
          </p:cNvSpPr>
          <p:nvPr>
            <p:ph type="body" idx="1"/>
          </p:nvPr>
        </p:nvSpPr>
        <p:spPr>
          <a:xfrm>
            <a:off x="493289" y="1863787"/>
            <a:ext cx="8157300" cy="3642900"/>
          </a:xfrm>
          <a:prstGeom prst="rect">
            <a:avLst/>
          </a:prstGeom>
          <a:solidFill>
            <a:srgbClr val="F89C4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650"/>
              <a:buFont typeface="Arial"/>
              <a:buNone/>
            </a:pPr>
            <a:r>
              <a:rPr lang="en-US" sz="3600" dirty="0">
                <a:ln w="0"/>
                <a:solidFill>
                  <a:schemeClr val="tx1"/>
                </a:solidFill>
                <a:effectLst>
                  <a:outerShdw blurRad="38100" dist="19050" dir="2700000" algn="tl" rotWithShape="0">
                    <a:schemeClr val="dk1">
                      <a:alpha val="40000"/>
                    </a:schemeClr>
                  </a:outerShdw>
                </a:effectLst>
              </a:rPr>
              <a:t>To produce the </a:t>
            </a:r>
            <a:r>
              <a:rPr lang="en-US" sz="3600" dirty="0">
                <a:ln w="0"/>
                <a:solidFill>
                  <a:schemeClr val="tx1"/>
                </a:solidFill>
                <a:effectLst>
                  <a:outerShdw blurRad="38100" dist="19050" dir="2700000" algn="tl" rotWithShape="0">
                    <a:schemeClr val="dk1">
                      <a:alpha val="40000"/>
                    </a:schemeClr>
                  </a:outerShdw>
                </a:effectLs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2"/>
                  </a:ext>
                </a:extLst>
              </a:rPr>
              <a:t>greatest </a:t>
            </a:r>
            <a:r>
              <a:rPr lang="en-US" sz="3600" dirty="0">
                <a:ln w="0"/>
                <a:solidFill>
                  <a:schemeClr val="tx1"/>
                </a:solidFill>
                <a:effectLst>
                  <a:outerShdw blurRad="38100" dist="19050" dir="2700000" algn="tl" rotWithShape="0">
                    <a:schemeClr val="dk1">
                      <a:alpha val="40000"/>
                    </a:schemeClr>
                  </a:outerShdw>
                </a:effectLst>
              </a:rPr>
              <a:t>depth of learning, the most effective teachers prioritize their time around the foundational  knowledge and skills; they don’t chase TEKS.</a:t>
            </a:r>
            <a:endParaRPr dirty="0">
              <a:ln w="0"/>
              <a:solidFill>
                <a:schemeClr val="tx1"/>
              </a:solidFill>
              <a:effectLst>
                <a:outerShdw blurRad="38100" dist="19050" dir="2700000" algn="tl" rotWithShape="0">
                  <a:schemeClr val="dk1">
                    <a:alpha val="40000"/>
                  </a:schemeClr>
                </a:outerShdw>
              </a:effectLst>
            </a:endParaRPr>
          </a:p>
          <a:p>
            <a:pPr marL="0" lvl="0" indent="0" algn="l" rtl="0">
              <a:spcBef>
                <a:spcPts val="0"/>
              </a:spcBef>
              <a:spcAft>
                <a:spcPts val="0"/>
              </a:spcAft>
              <a:buSzPts val="2210"/>
              <a:buNone/>
            </a:pPr>
            <a:endParaRPr dirty="0">
              <a:ln w="0"/>
              <a:solidFill>
                <a:schemeClr val="tx1"/>
              </a:solidFill>
              <a:effectLst>
                <a:outerShdw blurRad="38100" dist="19050" dir="2700000" algn="tl" rotWithShape="0">
                  <a:schemeClr val="dk1">
                    <a:alpha val="40000"/>
                  </a:schemeClr>
                </a:outerShdw>
              </a:effectLst>
            </a:endParaRPr>
          </a:p>
        </p:txBody>
      </p:sp>
      <p:sp>
        <p:nvSpPr>
          <p:cNvPr id="538" name="Google Shape;538;p5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37</a:t>
            </a:fld>
            <a:endParaRPr sz="1800">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6"/>
          <p:cNvSpPr txBox="1">
            <a:spLocks noGrp="1"/>
          </p:cNvSpPr>
          <p:nvPr>
            <p:ph type="title"/>
          </p:nvPr>
        </p:nvSpPr>
        <p:spPr>
          <a:xfrm>
            <a:off x="257504" y="215024"/>
            <a:ext cx="8429296" cy="76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a:solidFill>
                  <a:srgbClr val="70659A"/>
                </a:solidFill>
              </a:rPr>
              <a:t>Strengthening Skill Statements</a:t>
            </a:r>
            <a:endParaRPr dirty="0"/>
          </a:p>
        </p:txBody>
      </p:sp>
      <p:sp>
        <p:nvSpPr>
          <p:cNvPr id="545" name="Google Shape;545;p56"/>
          <p:cNvSpPr txBox="1">
            <a:spLocks noGrp="1"/>
          </p:cNvSpPr>
          <p:nvPr>
            <p:ph type="body" idx="1"/>
          </p:nvPr>
        </p:nvSpPr>
        <p:spPr>
          <a:xfrm>
            <a:off x="357352" y="1339303"/>
            <a:ext cx="3733800" cy="48610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a:solidFill>
                  <a:srgbClr val="17365D"/>
                </a:solidFill>
              </a:rPr>
              <a:t>Before</a:t>
            </a:r>
            <a:endParaRPr/>
          </a:p>
        </p:txBody>
      </p:sp>
      <p:sp>
        <p:nvSpPr>
          <p:cNvPr id="546" name="Google Shape;546;p56"/>
          <p:cNvSpPr txBox="1">
            <a:spLocks noGrp="1"/>
          </p:cNvSpPr>
          <p:nvPr>
            <p:ph type="body" idx="3"/>
          </p:nvPr>
        </p:nvSpPr>
        <p:spPr>
          <a:xfrm>
            <a:off x="357352" y="2171481"/>
            <a:ext cx="3733800"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a:latin typeface="Source Sans Pro"/>
                <a:ea typeface="Source Sans Pro"/>
                <a:cs typeface="Source Sans Pro"/>
                <a:sym typeface="Source Sans Pro"/>
              </a:rPr>
              <a:t>Culinary Arts 101- Students will use proper cooking conditions and follow recipes to prepare nutritionally sound meals</a:t>
            </a:r>
            <a:r>
              <a:rPr lang="en-US" sz="24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3"/>
                  </a:ext>
                </a:extLst>
              </a:rPr>
              <a:t>.</a:t>
            </a:r>
            <a:endParaRPr sz="2400">
              <a:latin typeface="Source Sans Pro"/>
              <a:ea typeface="Source Sans Pro"/>
              <a:cs typeface="Source Sans Pro"/>
              <a:sym typeface="Source Sans Pro"/>
            </a:endParaRPr>
          </a:p>
        </p:txBody>
      </p:sp>
      <p:sp>
        <p:nvSpPr>
          <p:cNvPr id="547" name="Google Shape;547;p56"/>
          <p:cNvSpPr txBox="1">
            <a:spLocks noGrp="1"/>
          </p:cNvSpPr>
          <p:nvPr>
            <p:ph type="body" idx="2"/>
          </p:nvPr>
        </p:nvSpPr>
        <p:spPr>
          <a:xfrm>
            <a:off x="4572000" y="1331201"/>
            <a:ext cx="3733800" cy="48610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a:solidFill>
                  <a:schemeClr val="dk1"/>
                </a:solidFill>
              </a:rPr>
              <a:t>After</a:t>
            </a:r>
            <a:endParaRPr/>
          </a:p>
        </p:txBody>
      </p:sp>
      <p:sp>
        <p:nvSpPr>
          <p:cNvPr id="548" name="Google Shape;548;p56"/>
          <p:cNvSpPr txBox="1">
            <a:spLocks noGrp="1"/>
          </p:cNvSpPr>
          <p:nvPr>
            <p:ph type="body" idx="4"/>
          </p:nvPr>
        </p:nvSpPr>
        <p:spPr>
          <a:xfrm>
            <a:off x="4572000" y="2171481"/>
            <a:ext cx="4399005" cy="3693291"/>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040"/>
              <a:buNone/>
            </a:pPr>
            <a:r>
              <a:rPr lang="en-US" sz="2400">
                <a:latin typeface="Source Sans Pro"/>
                <a:ea typeface="Source Sans Pro"/>
                <a:cs typeface="Source Sans Pro"/>
                <a:sym typeface="Source Sans Pro"/>
              </a:rPr>
              <a:t>Students will be able to plan and prepare a nutritionally sound meal, applying industry standard cooking techniques and using American Culinary Federation Education Standards for sanitation and safety</a:t>
            </a:r>
            <a:r>
              <a:rPr lang="en-US" sz="24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4"/>
                  </a:ext>
                </a:extLst>
              </a:rPr>
              <a:t>.</a:t>
            </a:r>
            <a:endParaRPr sz="2400">
              <a:latin typeface="Source Sans Pro"/>
              <a:ea typeface="Source Sans Pro"/>
              <a:cs typeface="Source Sans Pro"/>
              <a:sym typeface="Source Sans Pro"/>
            </a:endParaRPr>
          </a:p>
        </p:txBody>
      </p:sp>
      <p:sp>
        <p:nvSpPr>
          <p:cNvPr id="549" name="Google Shape;549;p5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38</a:t>
            </a:fld>
            <a:endParaRPr sz="1800">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7"/>
          <p:cNvSpPr txBox="1">
            <a:spLocks noGrp="1"/>
          </p:cNvSpPr>
          <p:nvPr>
            <p:ph type="title"/>
          </p:nvPr>
        </p:nvSpPr>
        <p:spPr>
          <a:xfrm>
            <a:off x="257504" y="215024"/>
            <a:ext cx="8429296" cy="762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4800"/>
              <a:buFont typeface="Source Sans Pro"/>
              <a:buNone/>
            </a:pPr>
            <a:r>
              <a:rPr lang="en-US" sz="4800" dirty="0">
                <a:solidFill>
                  <a:srgbClr val="70659A"/>
                </a:solidFill>
              </a:rPr>
              <a:t>Strengthening Skill Statements </a:t>
            </a:r>
            <a:r>
              <a:rPr lang="en-US" sz="200" dirty="0">
                <a:solidFill>
                  <a:schemeClr val="lt1"/>
                </a:solidFill>
              </a:rPr>
              <a:t>– 2 </a:t>
            </a:r>
            <a:endParaRPr dirty="0"/>
          </a:p>
        </p:txBody>
      </p:sp>
      <p:sp>
        <p:nvSpPr>
          <p:cNvPr id="556" name="Google Shape;556;p57"/>
          <p:cNvSpPr txBox="1">
            <a:spLocks noGrp="1"/>
          </p:cNvSpPr>
          <p:nvPr>
            <p:ph type="body" idx="1"/>
          </p:nvPr>
        </p:nvSpPr>
        <p:spPr>
          <a:xfrm>
            <a:off x="257504" y="1034467"/>
            <a:ext cx="4449426" cy="54788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chemeClr val="dk1"/>
                </a:solidFill>
              </a:rPr>
              <a:t>Before: 3</a:t>
            </a:r>
            <a:r>
              <a:rPr lang="en-US" sz="2800" b="0" baseline="30000">
                <a:solidFill>
                  <a:schemeClr val="dk1"/>
                </a:solidFill>
              </a:rPr>
              <a:t>rd</a:t>
            </a:r>
            <a:r>
              <a:rPr lang="en-US" sz="2800" b="0">
                <a:solidFill>
                  <a:schemeClr val="dk1"/>
                </a:solidFill>
              </a:rPr>
              <a:t> Grade Math</a:t>
            </a:r>
            <a:endParaRPr/>
          </a:p>
        </p:txBody>
      </p:sp>
      <p:sp>
        <p:nvSpPr>
          <p:cNvPr id="557" name="Google Shape;557;p57"/>
          <p:cNvSpPr txBox="1">
            <a:spLocks noGrp="1"/>
          </p:cNvSpPr>
          <p:nvPr>
            <p:ph type="body" idx="3"/>
          </p:nvPr>
        </p:nvSpPr>
        <p:spPr>
          <a:xfrm>
            <a:off x="257504" y="1639797"/>
            <a:ext cx="4449426" cy="4390300"/>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SzPts val="2040"/>
              <a:buNone/>
            </a:pPr>
            <a:r>
              <a:rPr lang="en-US" sz="2400">
                <a:latin typeface="Arial"/>
                <a:ea typeface="Arial"/>
                <a:cs typeface="Arial"/>
                <a:sym typeface="Arial"/>
              </a:rPr>
              <a:t> </a:t>
            </a:r>
            <a:r>
              <a:rPr lang="en-US" sz="2400">
                <a:latin typeface="Source Sans Pro"/>
                <a:ea typeface="Source Sans Pro"/>
                <a:cs typeface="Source Sans Pro"/>
                <a:sym typeface="Source Sans Pro"/>
              </a:rPr>
              <a:t>Students will summarize data with multiple categories using a frequency table, dot plot, pictograph, and bar graph with scale intervals. They will also solve one and two step problems using categorical data represented with a frequency table, dot plot, pictograph, or bar graph with scaled intervals.</a:t>
            </a:r>
            <a:endParaRPr sz="2400">
              <a:latin typeface="Source Sans Pro"/>
              <a:ea typeface="Source Sans Pro"/>
              <a:cs typeface="Source Sans Pro"/>
              <a:sym typeface="Source Sans Pro"/>
            </a:endParaRPr>
          </a:p>
        </p:txBody>
      </p:sp>
      <p:sp>
        <p:nvSpPr>
          <p:cNvPr id="558" name="Google Shape;558;p57"/>
          <p:cNvSpPr txBox="1">
            <a:spLocks noGrp="1"/>
          </p:cNvSpPr>
          <p:nvPr>
            <p:ph type="body" idx="2"/>
          </p:nvPr>
        </p:nvSpPr>
        <p:spPr>
          <a:xfrm>
            <a:off x="5152695" y="1033247"/>
            <a:ext cx="3733799" cy="54788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2800" b="0">
                <a:solidFill>
                  <a:schemeClr val="dk1"/>
                </a:solidFill>
              </a:rPr>
              <a:t>After</a:t>
            </a:r>
            <a:endParaRPr/>
          </a:p>
        </p:txBody>
      </p:sp>
      <p:sp>
        <p:nvSpPr>
          <p:cNvPr id="559" name="Google Shape;559;p57"/>
          <p:cNvSpPr txBox="1">
            <a:spLocks noGrp="1"/>
          </p:cNvSpPr>
          <p:nvPr>
            <p:ph type="body" idx="4"/>
          </p:nvPr>
        </p:nvSpPr>
        <p:spPr>
          <a:xfrm>
            <a:off x="5152696" y="1637357"/>
            <a:ext cx="3733800" cy="4390300"/>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t" anchorCtr="0">
            <a:noAutofit/>
          </a:bodyPr>
          <a:lstStyle/>
          <a:p>
            <a:pPr marL="274320" lvl="0" indent="0" algn="l" rtl="0">
              <a:lnSpc>
                <a:spcPct val="100000"/>
              </a:lnSpc>
              <a:spcBef>
                <a:spcPts val="0"/>
              </a:spcBef>
              <a:spcAft>
                <a:spcPts val="0"/>
              </a:spcAft>
              <a:buSzPts val="2040"/>
              <a:buNone/>
            </a:pPr>
            <a:r>
              <a:rPr lang="en-US" sz="2400">
                <a:latin typeface="Source Sans Pro"/>
                <a:ea typeface="Source Sans Pro"/>
                <a:cs typeface="Source Sans Pro"/>
                <a:sym typeface="Source Sans Pro"/>
              </a:rPr>
              <a:t>Students will be able to recall basic multiplication and division facts with fluency and accuracy and apply their understanding of multiplication and division to solve one and two-step word problems.</a:t>
            </a:r>
            <a:endParaRPr sz="2400">
              <a:latin typeface="Source Sans Pro"/>
              <a:ea typeface="Source Sans Pro"/>
              <a:cs typeface="Source Sans Pro"/>
              <a:sym typeface="Source Sans Pro"/>
            </a:endParaRPr>
          </a:p>
        </p:txBody>
      </p:sp>
      <p:sp>
        <p:nvSpPr>
          <p:cNvPr id="560" name="Google Shape;560;p5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39</a:t>
            </a:fld>
            <a:endParaRPr sz="18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i="0" u="none" strike="noStrike" cap="none" dirty="0" err="1">
                <a:solidFill>
                  <a:schemeClr val="lt1"/>
                </a:solidFill>
                <a:latin typeface="Source Sans Pro"/>
                <a:ea typeface="Source Sans Pro"/>
                <a:cs typeface="Source Sans Pro"/>
                <a:sym typeface="Source Sans Pro"/>
              </a:rPr>
              <a:t>SLO</a:t>
            </a:r>
            <a:r>
              <a:rPr lang="en-US" sz="4800" b="0" i="0" u="none" strike="noStrike" cap="none" dirty="0">
                <a:solidFill>
                  <a:schemeClr val="lt1"/>
                </a:solidFill>
                <a:latin typeface="Source Sans Pro"/>
                <a:ea typeface="Source Sans Pro"/>
                <a:cs typeface="Source Sans Pro"/>
                <a:sym typeface="Source Sans Pro"/>
              </a:rPr>
              <a:t> Process </a:t>
            </a:r>
            <a:r>
              <a:rPr lang="en-US" sz="4800" b="0" i="0" u="none" strike="noStrike" cap="none" dirty="0">
                <a:solidFill>
                  <a:srgbClr val="70659A"/>
                </a:solidFill>
                <a:latin typeface="Source Sans Pro"/>
                <a:ea typeface="Source Sans Pro"/>
                <a:cs typeface="Source Sans Pro"/>
                <a:sym typeface="Source Sans Pro"/>
              </a:rPr>
              <a:t>– 2 </a:t>
            </a:r>
            <a:endParaRPr dirty="0"/>
          </a:p>
        </p:txBody>
      </p:sp>
      <p:sp>
        <p:nvSpPr>
          <p:cNvPr id="153" name="Google Shape;153;p15"/>
          <p:cNvSpPr txBox="1">
            <a:spLocks noGrp="1"/>
          </p:cNvSpPr>
          <p:nvPr>
            <p:ph type="body" idx="1"/>
          </p:nvPr>
        </p:nvSpPr>
        <p:spPr>
          <a:xfrm>
            <a:off x="152400" y="1371600"/>
            <a:ext cx="8764200" cy="4724400"/>
          </a:xfrm>
          <a:prstGeom prst="rect">
            <a:avLst/>
          </a:prstGeom>
          <a:noFill/>
          <a:ln>
            <a:noFill/>
          </a:ln>
        </p:spPr>
        <p:txBody>
          <a:bodyPr spcFirstLastPara="1" wrap="square" lIns="91425" tIns="45700" rIns="91425" bIns="45700" anchor="t" anchorCtr="0">
            <a:noAutofit/>
          </a:bodyPr>
          <a:lstStyle/>
          <a:p>
            <a:pPr marL="457200" lvl="0" indent="-444500" algn="l" rtl="0">
              <a:lnSpc>
                <a:spcPct val="115000"/>
              </a:lnSpc>
              <a:spcBef>
                <a:spcPts val="0"/>
              </a:spcBef>
              <a:spcAft>
                <a:spcPts val="0"/>
              </a:spcAft>
              <a:buClr>
                <a:srgbClr val="F89C4D"/>
              </a:buClr>
              <a:buSzPts val="2500"/>
              <a:buFont typeface="Arial"/>
              <a:buChar char="•"/>
            </a:pPr>
            <a:r>
              <a:rPr lang="en-US" sz="2500"/>
              <a:t>Highly structured</a:t>
            </a:r>
            <a:endParaRPr sz="2500"/>
          </a:p>
          <a:p>
            <a:pPr marL="457200" lvl="0" indent="-444500" algn="l" rtl="0">
              <a:lnSpc>
                <a:spcPct val="115000"/>
              </a:lnSpc>
              <a:spcBef>
                <a:spcPts val="540"/>
              </a:spcBef>
              <a:spcAft>
                <a:spcPts val="0"/>
              </a:spcAft>
              <a:buClr>
                <a:srgbClr val="F89C4D"/>
              </a:buClr>
              <a:buSzPts val="2500"/>
              <a:buFont typeface="Arial"/>
              <a:buChar char="•"/>
            </a:pPr>
            <a:r>
              <a:rPr lang="en-US" sz="2500"/>
              <a:t>Multiple data sources for all three p</a:t>
            </a: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hases</a:t>
            </a:r>
            <a:r>
              <a:rPr lang="en-US" sz="2500"/>
              <a:t> of SLO process</a:t>
            </a:r>
            <a:endParaRPr sz="2500"/>
          </a:p>
          <a:p>
            <a:pPr marL="457200" lvl="0" indent="-444500" algn="l" rtl="0">
              <a:lnSpc>
                <a:spcPct val="115000"/>
              </a:lnSpc>
              <a:spcBef>
                <a:spcPts val="540"/>
              </a:spcBef>
              <a:spcAft>
                <a:spcPts val="0"/>
              </a:spcAft>
              <a:buClr>
                <a:srgbClr val="F89C4D"/>
              </a:buClr>
              <a:buSzPts val="2500"/>
              <a:buFont typeface="Arial"/>
              <a:buChar char="•"/>
            </a:pPr>
            <a:r>
              <a:rPr lang="en-US" sz="2500"/>
              <a:t>Student work as evidence</a:t>
            </a:r>
            <a:endParaRPr sz="2500"/>
          </a:p>
          <a:p>
            <a:pPr marL="457200" lvl="0" indent="-444500" algn="l" rtl="0">
              <a:lnSpc>
                <a:spcPct val="115000"/>
              </a:lnSpc>
              <a:spcBef>
                <a:spcPts val="540"/>
              </a:spcBef>
              <a:spcAft>
                <a:spcPts val="0"/>
              </a:spcAft>
              <a:buClr>
                <a:srgbClr val="F89C4D"/>
              </a:buClr>
              <a:buSzPts val="2500"/>
              <a:buFont typeface="Arial"/>
              <a:buChar char="•"/>
            </a:pPr>
            <a:r>
              <a:rPr lang="en-US" sz="2500"/>
              <a:t>An alternate student growth measure, based on body of evidence of student work, instead of a pre-test/post-test</a:t>
            </a:r>
            <a:endParaRPr sz="2500"/>
          </a:p>
          <a:p>
            <a:pPr marL="457200" lvl="0" indent="-444500" algn="l" rtl="0">
              <a:lnSpc>
                <a:spcPct val="115000"/>
              </a:lnSpc>
              <a:spcBef>
                <a:spcPts val="540"/>
              </a:spcBef>
              <a:spcAft>
                <a:spcPts val="0"/>
              </a:spcAft>
              <a:buClr>
                <a:srgbClr val="F89C4D"/>
              </a:buClr>
              <a:buSzPts val="2500"/>
              <a:buFont typeface="Arial"/>
              <a:buChar char="•"/>
            </a:pPr>
            <a:r>
              <a:rPr lang="en-US" sz="2500"/>
              <a:t>Appraiser approval of all three phases of SLO is critical which means</a:t>
            </a: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app</a:t>
            </a:r>
            <a:r>
              <a:rPr lang="en-US" sz="2500"/>
              <a:t>raiser training is critical</a:t>
            </a:r>
            <a:endParaRPr sz="2500"/>
          </a:p>
        </p:txBody>
      </p:sp>
      <p:sp>
        <p:nvSpPr>
          <p:cNvPr id="154" name="Google Shape;154;p1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a:t>
            </a:fld>
            <a:endParaRPr sz="1800">
              <a:solidFill>
                <a:srgbClr val="FFFFF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8"/>
          <p:cNvSpPr txBox="1">
            <a:spLocks noGrp="1"/>
          </p:cNvSpPr>
          <p:nvPr>
            <p:ph type="title" idx="4294967295"/>
          </p:nvPr>
        </p:nvSpPr>
        <p:spPr>
          <a:xfrm>
            <a:off x="457200" y="3840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Activity </a:t>
            </a:r>
            <a:r>
              <a:rPr lang="en-US" sz="4800" b="0" i="0" u="none" strike="noStrike" cap="none" dirty="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6"/>
                  </a:ext>
                </a:extLst>
              </a:rPr>
              <a:t>–</a:t>
            </a:r>
            <a:r>
              <a:rPr lang="en-US" sz="4800" b="0" i="0" u="none" strike="noStrike" cap="none" dirty="0">
                <a:latin typeface="Source Sans Pro"/>
                <a:ea typeface="Source Sans Pro"/>
                <a:cs typeface="Source Sans Pro"/>
                <a:sym typeface="Source Sans Pro"/>
              </a:rPr>
              <a:t> 2 </a:t>
            </a:r>
            <a:endParaRPr dirty="0"/>
          </a:p>
        </p:txBody>
      </p:sp>
      <p:sp>
        <p:nvSpPr>
          <p:cNvPr id="567" name="Google Shape;567;p58"/>
          <p:cNvSpPr txBox="1">
            <a:spLocks noGrp="1"/>
          </p:cNvSpPr>
          <p:nvPr>
            <p:ph type="body" idx="1"/>
          </p:nvPr>
        </p:nvSpPr>
        <p:spPr>
          <a:xfrm>
            <a:off x="457200" y="1448833"/>
            <a:ext cx="8229600" cy="4049923"/>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t>In  groups:</a:t>
            </a:r>
            <a:endParaRPr/>
          </a:p>
          <a:p>
            <a:pPr marL="457200" lvl="0" indent="-457200" algn="l" rtl="0">
              <a:spcBef>
                <a:spcPts val="0"/>
              </a:spcBef>
              <a:spcAft>
                <a:spcPts val="0"/>
              </a:spcAft>
              <a:buClr>
                <a:srgbClr val="17365D"/>
              </a:buClr>
              <a:buSzPts val="2700"/>
              <a:buFont typeface="Arial"/>
              <a:buChar char="•"/>
            </a:pPr>
            <a:r>
              <a:rPr lang="en-US"/>
              <a:t> Select one of the three non-exemplar skill statements you reviewed previously.</a:t>
            </a:r>
            <a:endParaRPr/>
          </a:p>
          <a:p>
            <a:pPr marL="457200" lvl="0" indent="-457200" algn="l" rtl="0">
              <a:spcBef>
                <a:spcPts val="540"/>
              </a:spcBef>
              <a:spcAft>
                <a:spcPts val="0"/>
              </a:spcAft>
              <a:buClr>
                <a:srgbClr val="17365D"/>
              </a:buClr>
              <a:buSzPts val="2700"/>
              <a:buFont typeface="Arial"/>
              <a:buChar char="•"/>
            </a:pPr>
            <a:r>
              <a:rPr lang="en-US"/>
              <a:t>As a group, strengthen it to align with the Success Criteria.</a:t>
            </a:r>
            <a:endParaRPr/>
          </a:p>
          <a:p>
            <a:pPr marL="457200" lvl="0" indent="-457200" algn="l" rtl="0">
              <a:spcBef>
                <a:spcPts val="540"/>
              </a:spcBef>
              <a:spcAft>
                <a:spcPts val="0"/>
              </a:spcAft>
              <a:buClr>
                <a:srgbClr val="17365D"/>
              </a:buClr>
              <a:buSzPts val="2700"/>
              <a:buFont typeface="Arial"/>
              <a:buChar char="•"/>
            </a:pPr>
            <a:r>
              <a:rPr lang="en-US"/>
              <a:t>Prepare  to share your before/after versions and rationale in whole group.</a:t>
            </a:r>
            <a:endParaRPr/>
          </a:p>
          <a:p>
            <a:pPr marL="255985" lvl="0" indent="-255985" algn="l" rtl="0">
              <a:spcBef>
                <a:spcPts val="540"/>
              </a:spcBef>
              <a:spcAft>
                <a:spcPts val="0"/>
              </a:spcAft>
              <a:buNone/>
            </a:pPr>
            <a:endParaRPr/>
          </a:p>
        </p:txBody>
      </p:sp>
      <p:sp>
        <p:nvSpPr>
          <p:cNvPr id="568" name="Google Shape;568;p5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40</a:t>
            </a:fld>
            <a:endParaRPr sz="1800">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9"/>
          <p:cNvSpPr txBox="1">
            <a:spLocks noGrp="1"/>
          </p:cNvSpPr>
          <p:nvPr>
            <p:ph type="title"/>
          </p:nvPr>
        </p:nvSpPr>
        <p:spPr>
          <a:xfrm>
            <a:off x="628650" y="365126"/>
            <a:ext cx="8229600" cy="99921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rgbClr val="70659A"/>
                </a:solidFill>
              </a:rPr>
              <a:t>A Resource to Review</a:t>
            </a:r>
            <a:r>
              <a:rPr lang="en-US" sz="3500" b="0" dirty="0">
                <a:solidFill>
                  <a:srgbClr val="70659A"/>
                </a:solidFill>
              </a:rPr>
              <a:t> (and use later!)</a:t>
            </a:r>
            <a:endParaRPr dirty="0"/>
          </a:p>
        </p:txBody>
      </p:sp>
      <p:sp>
        <p:nvSpPr>
          <p:cNvPr id="575" name="Google Shape;575;p59"/>
          <p:cNvSpPr txBox="1">
            <a:spLocks noGrp="1"/>
          </p:cNvSpPr>
          <p:nvPr>
            <p:ph type="body" idx="1"/>
          </p:nvPr>
        </p:nvSpPr>
        <p:spPr>
          <a:xfrm>
            <a:off x="457200" y="1690688"/>
            <a:ext cx="8229600" cy="440531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3200"/>
              <a:buFont typeface="Arial"/>
              <a:buChar char="•"/>
            </a:pP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7"/>
                  </a:ext>
                </a:extLst>
              </a:rPr>
              <a:t>You can find the</a:t>
            </a:r>
            <a:r>
              <a:rPr lang="en-US" sz="3200"/>
              <a:t> full list of revised Skill Statements in the Google drive, and also in the chat. Take a few minutes to review.</a:t>
            </a:r>
            <a:endParaRPr/>
          </a:p>
          <a:p>
            <a:pPr marL="457200" lvl="0" indent="-254000" algn="l" rtl="0">
              <a:spcBef>
                <a:spcPts val="640"/>
              </a:spcBef>
              <a:spcAft>
                <a:spcPts val="0"/>
              </a:spcAft>
              <a:buClr>
                <a:srgbClr val="F89C4D"/>
              </a:buClr>
              <a:buSzPts val="3200"/>
              <a:buFont typeface="Arial"/>
              <a:buNone/>
            </a:pPr>
            <a:endParaRPr sz="3200"/>
          </a:p>
          <a:p>
            <a:pPr marL="457200" lvl="0" indent="-457200" algn="l" rtl="0">
              <a:spcBef>
                <a:spcPts val="640"/>
              </a:spcBef>
              <a:spcAft>
                <a:spcPts val="0"/>
              </a:spcAft>
              <a:buClr>
                <a:srgbClr val="F89C4D"/>
              </a:buClr>
              <a:buSzPts val="3200"/>
              <a:buFont typeface="Arial"/>
              <a:buChar char="•"/>
            </a:pPr>
            <a:r>
              <a:rPr lang="en-US" sz="3200"/>
              <a:t>What do you notice about the revised skill statements compared to their original non-exemplar format?</a:t>
            </a:r>
            <a:endParaRPr/>
          </a:p>
        </p:txBody>
      </p:sp>
      <p:sp>
        <p:nvSpPr>
          <p:cNvPr id="576" name="Google Shape;576;p5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41</a:t>
            </a:fld>
            <a:endParaRPr sz="1800">
              <a:solidFill>
                <a:srgbClr val="FFFFF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0"/>
          <p:cNvSpPr txBox="1">
            <a:spLocks noGrp="1"/>
          </p:cNvSpPr>
          <p:nvPr>
            <p:ph type="title" idx="4294967295"/>
          </p:nvPr>
        </p:nvSpPr>
        <p:spPr>
          <a:xfrm>
            <a:off x="628650" y="-1325563"/>
            <a:ext cx="7886700" cy="132556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dirty="0">
                <a:solidFill>
                  <a:srgbClr val="F0F0F0"/>
                </a:solidFill>
              </a:rPr>
              <a:t>Student Learning Objectives Form </a:t>
            </a:r>
            <a:endParaRPr dirty="0">
              <a:solidFill>
                <a:srgbClr val="F0F0F0"/>
              </a:solidFill>
            </a:endParaRPr>
          </a:p>
        </p:txBody>
      </p:sp>
      <p:pic>
        <p:nvPicPr>
          <p:cNvPr id="583" name="Google Shape;583;p60" descr="Image of a blank Student Learning Objectives Form "/>
          <p:cNvPicPr preferRelativeResize="0"/>
          <p:nvPr/>
        </p:nvPicPr>
        <p:blipFill rotWithShape="1">
          <a:blip r:embed="rId3">
            <a:alphaModFix/>
          </a:blip>
          <a:srcRect/>
          <a:stretch/>
        </p:blipFill>
        <p:spPr>
          <a:xfrm>
            <a:off x="628650" y="237423"/>
            <a:ext cx="5695749" cy="5508057"/>
          </a:xfrm>
          <a:prstGeom prst="rect">
            <a:avLst/>
          </a:prstGeom>
          <a:ln>
            <a:noFill/>
          </a:ln>
          <a:effectLst>
            <a:outerShdw blurRad="292100" dist="139700" dir="2700000" algn="tl" rotWithShape="0">
              <a:srgbClr val="333333">
                <a:alpha val="65000"/>
              </a:srgbClr>
            </a:outerShdw>
          </a:effectLst>
        </p:spPr>
      </p:pic>
      <p:sp>
        <p:nvSpPr>
          <p:cNvPr id="584" name="Google Shape;584;p60"/>
          <p:cNvSpPr txBox="1"/>
          <p:nvPr/>
        </p:nvSpPr>
        <p:spPr>
          <a:xfrm>
            <a:off x="6596315" y="1195758"/>
            <a:ext cx="2162674" cy="1938952"/>
          </a:xfrm>
          <a:prstGeom prst="rect">
            <a:avLst/>
          </a:prstGeom>
          <a:noFill/>
          <a:ln w="76200" cap="flat" cmpd="sng">
            <a:solidFill>
              <a:srgbClr val="5783C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Open Sans"/>
                <a:ea typeface="Open Sans"/>
                <a:cs typeface="Open Sans"/>
                <a:sym typeface="Open Sans"/>
              </a:rPr>
              <a:t>Use a blank SLO Form  to record your Skill Statement.</a:t>
            </a:r>
            <a:endParaRPr>
              <a:latin typeface="Open Sans"/>
              <a:ea typeface="Open Sans"/>
              <a:cs typeface="Open Sans"/>
              <a:sym typeface="Open Sans"/>
            </a:endParaRPr>
          </a:p>
        </p:txBody>
      </p:sp>
      <p:sp>
        <p:nvSpPr>
          <p:cNvPr id="585" name="Google Shape;585;p6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42</a:t>
            </a:fld>
            <a:endParaRPr sz="1800">
              <a:solidFill>
                <a:srgbClr val="FFFFF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1"/>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i="0" u="none" strike="noStrike" cap="none" dirty="0">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4"/>
                  </a:ext>
                </a:extLst>
              </a:rPr>
              <a:t>Your Turn!</a:t>
            </a:r>
            <a:endParaRPr dirty="0"/>
          </a:p>
        </p:txBody>
      </p:sp>
      <p:sp>
        <p:nvSpPr>
          <p:cNvPr id="592" name="Google Shape;592;p61"/>
          <p:cNvSpPr txBox="1">
            <a:spLocks noGrp="1"/>
          </p:cNvSpPr>
          <p:nvPr>
            <p:ph type="body" idx="1"/>
          </p:nvPr>
        </p:nvSpPr>
        <p:spPr>
          <a:xfrm>
            <a:off x="457200" y="1448825"/>
            <a:ext cx="8421300" cy="4546500"/>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Source Sans Pro"/>
              <a:buChar char="•"/>
            </a:pPr>
            <a:r>
              <a:rPr lang="en-US" dirty="0"/>
              <a:t>Using either the last subject you taught, or your favorite subject, write an SLO Skill Statement that aligns to the Success Criteria. </a:t>
            </a:r>
            <a:endParaRPr dirty="0"/>
          </a:p>
          <a:p>
            <a:pPr marL="556022" lvl="1" indent="-232172" algn="l" rtl="0">
              <a:spcBef>
                <a:spcPts val="0"/>
              </a:spcBef>
              <a:spcAft>
                <a:spcPts val="0"/>
              </a:spcAft>
              <a:buClr>
                <a:srgbClr val="17365D"/>
              </a:buClr>
              <a:buSzPts val="2700"/>
              <a:buFont typeface="Source Sans Pro"/>
              <a:buChar char="–"/>
            </a:pPr>
            <a:r>
              <a:rPr lang="en-US" b="1" dirty="0"/>
              <a:t>(7 minutes)</a:t>
            </a:r>
            <a:endParaRPr dirty="0"/>
          </a:p>
          <a:p>
            <a:pPr marL="457200" lvl="0" indent="-457200" algn="l" rtl="0">
              <a:spcBef>
                <a:spcPts val="540"/>
              </a:spcBef>
              <a:spcAft>
                <a:spcPts val="0"/>
              </a:spcAft>
              <a:buClr>
                <a:srgbClr val="17365D"/>
              </a:buClr>
              <a:buSzPts val="2700"/>
              <a:buFont typeface="Source Sans Pro"/>
              <a:buChar char="•"/>
            </a:pPr>
            <a:r>
              <a:rPr lang="en-US" dirty="0"/>
              <a:t>Hint: look up the TEKS for your course to get started!</a:t>
            </a:r>
            <a:endParaRPr dirty="0"/>
          </a:p>
          <a:p>
            <a:pPr marL="0" lvl="0" indent="0" algn="l" rtl="0">
              <a:spcBef>
                <a:spcPts val="540"/>
              </a:spcBef>
              <a:spcAft>
                <a:spcPts val="0"/>
              </a:spcAft>
              <a:buNone/>
            </a:pPr>
            <a:r>
              <a:rPr lang="en-US" dirty="0"/>
              <a:t>	</a:t>
            </a:r>
            <a:r>
              <a:rPr lang="en-US" u="sng" dirty="0">
                <a:solidFill>
                  <a:schemeClr val="hlink"/>
                </a:solidFill>
                <a:hlinkClick r:id="rId3"/>
              </a:rPr>
              <a:t>TEKS main site</a:t>
            </a:r>
            <a:endParaRPr dirty="0"/>
          </a:p>
          <a:p>
            <a:pPr marL="457200" lvl="0" indent="-457200" algn="l" rtl="0">
              <a:spcBef>
                <a:spcPts val="540"/>
              </a:spcBef>
              <a:spcAft>
                <a:spcPts val="0"/>
              </a:spcAft>
              <a:buClr>
                <a:srgbClr val="17365D"/>
              </a:buClr>
              <a:buSzPts val="2700"/>
              <a:buFont typeface="Source Sans Pro"/>
              <a:buChar char="•"/>
            </a:pPr>
            <a:r>
              <a:rPr lang="en-US" dirty="0"/>
              <a:t>Be prepared to share.</a:t>
            </a:r>
            <a:endParaRPr dirty="0"/>
          </a:p>
          <a:p>
            <a:pPr marL="457200" lvl="0" indent="-457200" algn="l" rtl="0">
              <a:spcBef>
                <a:spcPts val="540"/>
              </a:spcBef>
              <a:spcAft>
                <a:spcPts val="0"/>
              </a:spcAft>
              <a:buClr>
                <a:srgbClr val="17365D"/>
              </a:buClr>
              <a:buSzPts val="2700"/>
              <a:buFont typeface="Source Sans Pro"/>
              <a:buChar char="•"/>
            </a:pPr>
            <a:r>
              <a:rPr lang="en-US" dirty="0"/>
              <a:t>The Skill Statement you create will be the basis of your work for the rest of this training.</a:t>
            </a:r>
            <a:endParaRPr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593" name="Google Shape;593;p6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43</a:t>
            </a:fld>
            <a:endParaRPr sz="1800">
              <a:solidFill>
                <a:srgbClr val="FFFFFF"/>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3"/>
          <p:cNvSpPr txBox="1">
            <a:spLocks noGrp="1"/>
          </p:cNvSpPr>
          <p:nvPr>
            <p:ph type="title"/>
          </p:nvPr>
        </p:nvSpPr>
        <p:spPr>
          <a:xfrm>
            <a:off x="457200" y="274637"/>
            <a:ext cx="82296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Logistics - Year One</a:t>
            </a:r>
            <a:endParaRPr dirty="0"/>
          </a:p>
        </p:txBody>
      </p:sp>
      <p:sp>
        <p:nvSpPr>
          <p:cNvPr id="608" name="Google Shape;608;p63"/>
          <p:cNvSpPr txBox="1">
            <a:spLocks noGrp="1"/>
          </p:cNvSpPr>
          <p:nvPr>
            <p:ph type="body" idx="1"/>
          </p:nvPr>
        </p:nvSpPr>
        <p:spPr>
          <a:xfrm>
            <a:off x="457200" y="1422400"/>
            <a:ext cx="8229600" cy="45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2295"/>
              <a:buFont typeface="Noto Sans Symbols"/>
              <a:buNone/>
            </a:pPr>
            <a:r>
              <a:rPr lang="en-US" sz="2700" b="1" i="1" dirty="0"/>
              <a:t>When do I determine the content area and focus for my SLO?</a:t>
            </a:r>
            <a:endParaRPr dirty="0"/>
          </a:p>
          <a:p>
            <a:pPr marL="0" lvl="0" indent="0" algn="l" rtl="0">
              <a:spcBef>
                <a:spcPts val="0"/>
              </a:spcBef>
              <a:spcAft>
                <a:spcPts val="0"/>
              </a:spcAft>
              <a:buSzPts val="1020"/>
              <a:buNone/>
            </a:pPr>
            <a:endParaRPr sz="1200" dirty="0"/>
          </a:p>
          <a:p>
            <a:pPr marL="0" lvl="0" indent="0" algn="l" rtl="0">
              <a:spcBef>
                <a:spcPts val="0"/>
              </a:spcBef>
              <a:spcAft>
                <a:spcPts val="0"/>
              </a:spcAft>
              <a:buSzPts val="2295"/>
              <a:buNone/>
            </a:pPr>
            <a:r>
              <a:rPr lang="en-US" sz="2700" dirty="0"/>
              <a:t>At the beginning of the year after SLO teacher orientation</a:t>
            </a:r>
            <a:endParaRPr dirty="0"/>
          </a:p>
          <a:p>
            <a:pPr marL="0" lvl="0" indent="0" algn="l" rtl="0">
              <a:spcBef>
                <a:spcPts val="0"/>
              </a:spcBef>
              <a:spcAft>
                <a:spcPts val="0"/>
              </a:spcAft>
              <a:buSzPts val="1020"/>
              <a:buNone/>
            </a:pPr>
            <a:endParaRPr sz="1200" dirty="0"/>
          </a:p>
          <a:p>
            <a:pPr marL="0" lvl="0" indent="0" algn="l" rtl="0">
              <a:spcBef>
                <a:spcPts val="0"/>
              </a:spcBef>
              <a:spcAft>
                <a:spcPts val="0"/>
              </a:spcAft>
              <a:buSzPts val="2295"/>
              <a:buNone/>
            </a:pPr>
            <a:r>
              <a:rPr lang="en-US" sz="2700" b="1" i="1" dirty="0"/>
              <a:t>When do I write my SLO Skill Statement?</a:t>
            </a:r>
            <a:endParaRPr dirty="0"/>
          </a:p>
          <a:p>
            <a:pPr marL="0" lvl="0" indent="0" algn="l" rtl="0">
              <a:spcBef>
                <a:spcPts val="0"/>
              </a:spcBef>
              <a:spcAft>
                <a:spcPts val="0"/>
              </a:spcAft>
              <a:buSzPts val="1020"/>
              <a:buNone/>
            </a:pPr>
            <a:endParaRPr sz="1200" b="1" i="1" dirty="0"/>
          </a:p>
          <a:p>
            <a:pPr marL="0" lvl="0" indent="0" algn="l" rtl="0">
              <a:spcBef>
                <a:spcPts val="0"/>
              </a:spcBef>
              <a:spcAft>
                <a:spcPts val="0"/>
              </a:spcAft>
              <a:buSzPts val="2295"/>
              <a:buNone/>
            </a:pPr>
            <a:r>
              <a:rPr lang="en-US" sz="2700" dirty="0"/>
              <a:t>During the first few weeks of school</a:t>
            </a:r>
            <a:endParaRPr dirty="0"/>
          </a:p>
          <a:p>
            <a:pPr marL="0" lvl="0" indent="0" algn="l" rtl="0">
              <a:spcBef>
                <a:spcPts val="0"/>
              </a:spcBef>
              <a:spcAft>
                <a:spcPts val="0"/>
              </a:spcAft>
              <a:buSzPts val="2210"/>
              <a:buNone/>
            </a:pPr>
            <a:endParaRPr dirty="0"/>
          </a:p>
          <a:p>
            <a:pPr marL="274320" lvl="0" indent="-133985" algn="l" rtl="0">
              <a:spcBef>
                <a:spcPts val="0"/>
              </a:spcBef>
              <a:spcAft>
                <a:spcPts val="0"/>
              </a:spcAft>
              <a:buSzPts val="2210"/>
              <a:buNone/>
            </a:pPr>
            <a:endParaRPr dirty="0"/>
          </a:p>
        </p:txBody>
      </p:sp>
      <p:sp>
        <p:nvSpPr>
          <p:cNvPr id="609" name="Google Shape;609;p6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44</a:t>
            </a:fld>
            <a:endParaRPr sz="1800">
              <a:solidFill>
                <a:srgbClr val="FFFFF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4"/>
          <p:cNvSpPr txBox="1">
            <a:spLocks noGrp="1"/>
          </p:cNvSpPr>
          <p:nvPr>
            <p:ph type="title"/>
          </p:nvPr>
        </p:nvSpPr>
        <p:spPr>
          <a:xfrm>
            <a:off x="308113" y="284163"/>
            <a:ext cx="8835887" cy="895784"/>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Logistics - Years Two and Beyond</a:t>
            </a:r>
            <a:endParaRPr dirty="0"/>
          </a:p>
        </p:txBody>
      </p:sp>
      <p:sp>
        <p:nvSpPr>
          <p:cNvPr id="616" name="Google Shape;616;p64"/>
          <p:cNvSpPr txBox="1">
            <a:spLocks noGrp="1"/>
          </p:cNvSpPr>
          <p:nvPr>
            <p:ph type="body" idx="1"/>
          </p:nvPr>
        </p:nvSpPr>
        <p:spPr>
          <a:xfrm>
            <a:off x="308113" y="1422399"/>
            <a:ext cx="8378687" cy="515143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2295"/>
              <a:buFont typeface="Noto Sans Symbols"/>
              <a:buNone/>
            </a:pPr>
            <a:r>
              <a:rPr lang="en-US" sz="2700" b="1" i="1" u="none" strike="noStrike" cap="none">
                <a:solidFill>
                  <a:schemeClr val="dk1"/>
                </a:solidFill>
              </a:rPr>
              <a:t>When do I determine the content area for my SLO?</a:t>
            </a:r>
            <a:endParaRPr/>
          </a:p>
          <a:p>
            <a:pPr marL="0" marR="0" lvl="0" indent="0" algn="l" rtl="0">
              <a:spcBef>
                <a:spcPts val="580"/>
              </a:spcBef>
              <a:spcAft>
                <a:spcPts val="0"/>
              </a:spcAft>
              <a:buClr>
                <a:schemeClr val="accent1"/>
              </a:buClr>
              <a:buSzPts val="1020"/>
              <a:buFont typeface="Noto Sans Symbols"/>
              <a:buNone/>
            </a:pPr>
            <a:endParaRPr sz="1200"/>
          </a:p>
          <a:p>
            <a:pPr marL="0" marR="0" lvl="0" indent="0" algn="l" rtl="0">
              <a:spcBef>
                <a:spcPts val="580"/>
              </a:spcBef>
              <a:spcAft>
                <a:spcPts val="0"/>
              </a:spcAft>
              <a:buSzPts val="2295"/>
              <a:buNone/>
            </a:pPr>
            <a:r>
              <a:rPr lang="en-US" sz="2700" b="0" i="0" u="none" strike="noStrike" cap="none">
                <a:solidFill>
                  <a:schemeClr val="dk1"/>
                </a:solidFill>
              </a:rPr>
              <a:t>During my End-of-Year Conference when mapping out my goal-setting and professional development plan.</a:t>
            </a:r>
            <a:endParaRPr/>
          </a:p>
          <a:p>
            <a:pPr marL="0" marR="0" lvl="0" indent="0" algn="l" rtl="0">
              <a:spcBef>
                <a:spcPts val="580"/>
              </a:spcBef>
              <a:spcAft>
                <a:spcPts val="0"/>
              </a:spcAft>
              <a:buClr>
                <a:schemeClr val="accent1"/>
              </a:buClr>
              <a:buSzPts val="1020"/>
              <a:buFont typeface="Noto Sans Symbols"/>
              <a:buNone/>
            </a:pPr>
            <a:endParaRPr sz="1200" b="1" i="1"/>
          </a:p>
          <a:p>
            <a:pPr marL="0" marR="0" lvl="0" indent="0" algn="l" rtl="0">
              <a:spcBef>
                <a:spcPts val="580"/>
              </a:spcBef>
              <a:spcAft>
                <a:spcPts val="0"/>
              </a:spcAft>
              <a:buClr>
                <a:schemeClr val="accent1"/>
              </a:buClr>
              <a:buSzPts val="2295"/>
              <a:buFont typeface="Noto Sans Symbols"/>
              <a:buNone/>
            </a:pPr>
            <a:r>
              <a:rPr lang="en-US" sz="2700" b="1" i="1" u="none" strike="noStrike" cap="none">
                <a:solidFill>
                  <a:schemeClr val="dk1"/>
                </a:solidFill>
              </a:rPr>
              <a:t>When do I determine the skill focus for my SLO?</a:t>
            </a:r>
            <a:endParaRPr/>
          </a:p>
          <a:p>
            <a:pPr marL="0" marR="0" lvl="0" indent="0" algn="l" rtl="0">
              <a:spcBef>
                <a:spcPts val="580"/>
              </a:spcBef>
              <a:spcAft>
                <a:spcPts val="0"/>
              </a:spcAft>
              <a:buClr>
                <a:schemeClr val="accent1"/>
              </a:buClr>
              <a:buSzPts val="1020"/>
              <a:buFont typeface="Noto Sans Symbols"/>
              <a:buNone/>
            </a:pPr>
            <a:endParaRPr sz="1200"/>
          </a:p>
          <a:p>
            <a:pPr marL="0" marR="0" lvl="0" indent="0" algn="l" rtl="0">
              <a:spcBef>
                <a:spcPts val="580"/>
              </a:spcBef>
              <a:spcAft>
                <a:spcPts val="0"/>
              </a:spcAft>
              <a:buSzPts val="2295"/>
              <a:buNone/>
            </a:pPr>
            <a:r>
              <a:rPr lang="en-US" sz="2700" b="0" i="0" u="none" strike="noStrike" cap="none">
                <a:solidFill>
                  <a:schemeClr val="dk1"/>
                </a:solidFill>
              </a:rPr>
              <a:t>Before school starts or immediately after school begins.</a:t>
            </a:r>
            <a:endParaRPr/>
          </a:p>
          <a:p>
            <a:pPr marL="0" marR="0" lvl="0" indent="0" algn="l" rtl="0">
              <a:spcBef>
                <a:spcPts val="580"/>
              </a:spcBef>
              <a:spcAft>
                <a:spcPts val="0"/>
              </a:spcAft>
              <a:buSzPts val="1020"/>
              <a:buNone/>
            </a:pPr>
            <a:endParaRPr sz="1200"/>
          </a:p>
          <a:p>
            <a:pPr marL="0" marR="0" lvl="0" indent="0" algn="l" rtl="0">
              <a:spcBef>
                <a:spcPts val="580"/>
              </a:spcBef>
              <a:spcAft>
                <a:spcPts val="0"/>
              </a:spcAft>
              <a:buSzPts val="2295"/>
              <a:buNone/>
            </a:pPr>
            <a:r>
              <a:rPr lang="en-US" sz="2700" b="1" i="1" u="none" strike="noStrike" cap="none">
                <a:solidFill>
                  <a:schemeClr val="dk1"/>
                </a:solidFill>
              </a:rPr>
              <a:t>When do I write my Skill Statement?</a:t>
            </a:r>
            <a:endParaRPr/>
          </a:p>
          <a:p>
            <a:pPr marL="0" marR="0" lvl="0" indent="0" algn="l" rtl="0">
              <a:spcBef>
                <a:spcPts val="580"/>
              </a:spcBef>
              <a:spcAft>
                <a:spcPts val="0"/>
              </a:spcAft>
              <a:buSzPts val="1020"/>
              <a:buNone/>
            </a:pPr>
            <a:endParaRPr sz="1200" b="1" i="1" u="none" strike="noStrike" cap="none">
              <a:solidFill>
                <a:schemeClr val="dk1"/>
              </a:solidFill>
            </a:endParaRPr>
          </a:p>
          <a:p>
            <a:pPr marL="0" marR="0" lvl="0" indent="0" algn="l" rtl="0">
              <a:spcBef>
                <a:spcPts val="580"/>
              </a:spcBef>
              <a:spcAft>
                <a:spcPts val="0"/>
              </a:spcAft>
              <a:buSzPts val="2295"/>
              <a:buNone/>
            </a:pPr>
            <a:r>
              <a:rPr lang="en-US" sz="2700"/>
              <a:t>During the first few weeks of school.</a:t>
            </a:r>
            <a:endParaRPr sz="2700" b="0" i="0" u="none" strike="noStrike" cap="none">
              <a:solidFill>
                <a:schemeClr val="dk1"/>
              </a:solidFill>
            </a:endParaRPr>
          </a:p>
        </p:txBody>
      </p:sp>
      <p:sp>
        <p:nvSpPr>
          <p:cNvPr id="617" name="Google Shape;617;p6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45</a:t>
            </a:fld>
            <a:endParaRPr sz="1800">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5"/>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2 </a:t>
            </a:r>
            <a:endParaRPr dirty="0"/>
          </a:p>
        </p:txBody>
      </p:sp>
      <p:sp>
        <p:nvSpPr>
          <p:cNvPr id="624" name="Google Shape;624;p65"/>
          <p:cNvSpPr txBox="1">
            <a:spLocks noGrp="1"/>
          </p:cNvSpPr>
          <p:nvPr>
            <p:ph type="body" idx="1"/>
          </p:nvPr>
        </p:nvSpPr>
        <p:spPr>
          <a:xfrm>
            <a:off x="685800" y="2546825"/>
            <a:ext cx="7772400" cy="1308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88265" lvl="0" indent="0" algn="ctr" rtl="0">
              <a:lnSpc>
                <a:spcPct val="115000"/>
              </a:lnSpc>
              <a:spcBef>
                <a:spcPts val="0"/>
              </a:spcBef>
              <a:spcAft>
                <a:spcPts val="0"/>
              </a:spcAft>
              <a:buSzPts val="2295"/>
              <a:buNone/>
            </a:pPr>
            <a:r>
              <a:rPr lang="en-US" sz="3200" i="1"/>
              <a:t>What are your key takeaways from this section of the SLO?</a:t>
            </a:r>
            <a:endParaRPr sz="3100" i="1"/>
          </a:p>
          <a:p>
            <a:pPr marL="274320" lvl="0" indent="-133985" algn="l" rtl="0">
              <a:spcBef>
                <a:spcPts val="0"/>
              </a:spcBef>
              <a:spcAft>
                <a:spcPts val="0"/>
              </a:spcAft>
              <a:buSzPts val="2210"/>
              <a:buNone/>
            </a:pPr>
            <a:endParaRPr/>
          </a:p>
        </p:txBody>
      </p:sp>
      <p:sp>
        <p:nvSpPr>
          <p:cNvPr id="625" name="Google Shape;625;p6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46</a:t>
            </a:fld>
            <a:endParaRPr sz="1800">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6"/>
          <p:cNvSpPr txBox="1">
            <a:spLocks noGrp="1"/>
          </p:cNvSpPr>
          <p:nvPr>
            <p:ph type="title"/>
          </p:nvPr>
        </p:nvSpPr>
        <p:spPr>
          <a:xfrm>
            <a:off x="576470" y="274637"/>
            <a:ext cx="811033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Key Takeaways </a:t>
            </a:r>
            <a:r>
              <a:rPr lang="en-US" sz="4800" dirty="0">
                <a:solidFill>
                  <a:schemeClr val="lt1"/>
                </a:solidFill>
              </a:rPr>
              <a:t>– 2 </a:t>
            </a:r>
            <a:endParaRPr dirty="0"/>
          </a:p>
        </p:txBody>
      </p:sp>
      <p:sp>
        <p:nvSpPr>
          <p:cNvPr id="632" name="Google Shape;632;p66"/>
          <p:cNvSpPr txBox="1">
            <a:spLocks noGrp="1"/>
          </p:cNvSpPr>
          <p:nvPr>
            <p:ph type="body" idx="1"/>
          </p:nvPr>
        </p:nvSpPr>
        <p:spPr>
          <a:xfrm>
            <a:off x="852400" y="1459600"/>
            <a:ext cx="7772400" cy="4597500"/>
          </a:xfrm>
          <a:prstGeom prst="rect">
            <a:avLst/>
          </a:prstGeom>
          <a:noFill/>
          <a:ln>
            <a:noFill/>
          </a:ln>
        </p:spPr>
        <p:txBody>
          <a:bodyPr spcFirstLastPara="1" wrap="square" lIns="91425" tIns="91425" rIns="91425" bIns="91425" anchor="t" anchorCtr="0">
            <a:noAutofit/>
          </a:bodyPr>
          <a:lstStyle/>
          <a:p>
            <a:pPr marL="457200" lvl="0" indent="-368935" algn="l" rtl="0">
              <a:lnSpc>
                <a:spcPct val="100000"/>
              </a:lnSpc>
              <a:spcBef>
                <a:spcPts val="0"/>
              </a:spcBef>
              <a:spcAft>
                <a:spcPts val="0"/>
              </a:spcAft>
              <a:buSzPts val="2210"/>
              <a:buChar char="●"/>
            </a:pPr>
            <a:r>
              <a:rPr lang="en-US" dirty="0"/>
              <a:t>Skill statements should narrow the focus for the SLO.</a:t>
            </a:r>
            <a:endParaRPr dirty="0"/>
          </a:p>
          <a:p>
            <a:pPr marL="457200" lvl="0" indent="-368935" algn="l" rtl="0">
              <a:lnSpc>
                <a:spcPct val="115000"/>
              </a:lnSpc>
              <a:spcBef>
                <a:spcPts val="0"/>
              </a:spcBef>
              <a:spcAft>
                <a:spcPts val="0"/>
              </a:spcAft>
              <a:buSzPts val="2210"/>
              <a:buChar char="●"/>
            </a:pPr>
            <a:r>
              <a:rPr lang="en-US" dirty="0"/>
              <a:t>Foundational skills vs TEKS chasing</a:t>
            </a:r>
            <a:endParaRPr dirty="0"/>
          </a:p>
          <a:p>
            <a:pPr marL="457200" lvl="0" indent="-368935" algn="l" rtl="0">
              <a:lnSpc>
                <a:spcPct val="115000"/>
              </a:lnSpc>
              <a:spcBef>
                <a:spcPts val="0"/>
              </a:spcBef>
              <a:spcAft>
                <a:spcPts val="0"/>
              </a:spcAft>
              <a:buSzPts val="2210"/>
              <a:buChar char="●"/>
            </a:pPr>
            <a:r>
              <a:rPr lang="en-US" dirty="0"/>
              <a:t>Success criteria provide guidance</a:t>
            </a:r>
            <a:endParaRPr dirty="0"/>
          </a:p>
          <a:p>
            <a:pPr marL="274320" lvl="0" indent="-133985" algn="l" rtl="0">
              <a:spcBef>
                <a:spcPts val="0"/>
              </a:spcBef>
              <a:spcAft>
                <a:spcPts val="0"/>
              </a:spcAft>
              <a:buSzPts val="2210"/>
              <a:buNone/>
            </a:pPr>
            <a:endParaRPr dirty="0"/>
          </a:p>
        </p:txBody>
      </p:sp>
      <p:sp>
        <p:nvSpPr>
          <p:cNvPr id="633" name="Google Shape;633;p6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47</a:t>
            </a:fld>
            <a:endParaRPr sz="1800">
              <a:solidFill>
                <a:srgbClr val="FFFFFF"/>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8"/>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Initial Skill Profile Section</a:t>
            </a:r>
            <a:endParaRPr dirty="0"/>
          </a:p>
        </p:txBody>
      </p:sp>
      <p:sp>
        <p:nvSpPr>
          <p:cNvPr id="648" name="Google Shape;648;p68"/>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a:solidFill>
                  <a:schemeClr val="dk1"/>
                </a:solidFill>
              </a:rPr>
              <a:t>Wh</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7"/>
                  </a:ext>
                </a:extLst>
              </a:rPr>
              <a:t>at </a:t>
            </a:r>
            <a:r>
              <a:rPr lang="en-US">
                <a:solidFill>
                  <a:schemeClr val="dk1"/>
                </a:solidFill>
              </a:rPr>
              <a:t>makes a strong </a:t>
            </a:r>
            <a:r>
              <a:rPr lang="en-US" b="1">
                <a:solidFill>
                  <a:schemeClr val="dk1"/>
                </a:solidFill>
              </a:rPr>
              <a:t>Initial Skill Profile</a:t>
            </a:r>
            <a:r>
              <a:rPr lang="en-US">
                <a:solidFill>
                  <a:schemeClr val="dk1"/>
                </a:solidFill>
              </a:rPr>
              <a:t>?</a:t>
            </a:r>
            <a:endParaRPr>
              <a:solidFill>
                <a:schemeClr val="dk1"/>
              </a:solidFill>
            </a:endParaRPr>
          </a:p>
        </p:txBody>
      </p:sp>
      <p:sp>
        <p:nvSpPr>
          <p:cNvPr id="649" name="Google Shape;649;p68">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48</a:t>
            </a:fld>
            <a:endParaRPr sz="1800">
              <a:solidFill>
                <a:srgbClr val="FFFF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2"/>
          <p:cNvSpPr txBox="1">
            <a:spLocks noGrp="1"/>
          </p:cNvSpPr>
          <p:nvPr>
            <p:ph type="title"/>
          </p:nvPr>
        </p:nvSpPr>
        <p:spPr>
          <a:xfrm>
            <a:off x="516835" y="274637"/>
            <a:ext cx="8169965"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Core Idea </a:t>
            </a:r>
            <a:r>
              <a:rPr lang="en-US" sz="4800" dirty="0">
                <a:solidFill>
                  <a:schemeClr val="lt1"/>
                </a:solidFill>
              </a:rPr>
              <a:t>– 4 </a:t>
            </a:r>
            <a:endParaRPr dirty="0"/>
          </a:p>
        </p:txBody>
      </p:sp>
      <p:sp>
        <p:nvSpPr>
          <p:cNvPr id="681" name="Google Shape;681;p72"/>
          <p:cNvSpPr txBox="1">
            <a:spLocks noGrp="1"/>
          </p:cNvSpPr>
          <p:nvPr>
            <p:ph type="body" idx="1"/>
          </p:nvPr>
        </p:nvSpPr>
        <p:spPr>
          <a:xfrm>
            <a:off x="516835" y="1422400"/>
            <a:ext cx="8169965" cy="3409092"/>
          </a:xfrm>
          <a:prstGeom prst="rect">
            <a:avLst/>
          </a:prstGeom>
          <a:solidFill>
            <a:srgbClr val="F89C4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650"/>
              <a:buFont typeface="Arial"/>
              <a:buNone/>
            </a:pPr>
            <a:endParaRPr sz="3600" dirty="0">
              <a:ln w="0"/>
              <a:solidFill>
                <a:schemeClr val="tx1"/>
              </a:solidFill>
              <a:effectLst>
                <a:outerShdw blurRad="38100" dist="19050" dir="2700000" algn="tl" rotWithShape="0">
                  <a:schemeClr val="dk1">
                    <a:alpha val="40000"/>
                  </a:schemeClr>
                </a:outerShdw>
              </a:effectLst>
            </a:endParaRPr>
          </a:p>
          <a:p>
            <a:pPr marL="0" lvl="0" indent="0" algn="ctr" rtl="0">
              <a:lnSpc>
                <a:spcPct val="115000"/>
              </a:lnSpc>
              <a:spcBef>
                <a:spcPts val="0"/>
              </a:spcBef>
              <a:spcAft>
                <a:spcPts val="0"/>
              </a:spcAft>
              <a:buClr>
                <a:schemeClr val="dk1"/>
              </a:buClr>
              <a:buSzPts val="1650"/>
              <a:buFont typeface="Arial"/>
              <a:buNone/>
            </a:pPr>
            <a:r>
              <a:rPr lang="en-US" sz="3600" dirty="0">
                <a:ln w="0"/>
                <a:solidFill>
                  <a:schemeClr val="tx1"/>
                </a:solidFill>
                <a:effectLst>
                  <a:outerShdw blurRad="38100" dist="19050" dir="2700000" algn="tl" rotWithShape="0">
                    <a:schemeClr val="dk1">
                      <a:alpha val="40000"/>
                    </a:schemeClr>
                  </a:outerShdw>
                </a:effectLst>
              </a:rPr>
              <a:t>The most effective teachers teach the students they have, not the students they think they’ll have.</a:t>
            </a:r>
            <a:endParaRPr dirty="0">
              <a:ln w="0"/>
              <a:solidFill>
                <a:schemeClr val="tx1"/>
              </a:solidFill>
              <a:effectLst>
                <a:outerShdw blurRad="38100" dist="19050" dir="2700000" algn="tl" rotWithShape="0">
                  <a:schemeClr val="dk1">
                    <a:alpha val="40000"/>
                  </a:schemeClr>
                </a:outerShdw>
              </a:effectLst>
            </a:endParaRPr>
          </a:p>
        </p:txBody>
      </p:sp>
      <p:sp>
        <p:nvSpPr>
          <p:cNvPr id="682" name="Google Shape;682;p7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49</a:t>
            </a:fld>
            <a:endParaRPr sz="18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348343" y="126124"/>
            <a:ext cx="8338457" cy="1121044"/>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200"/>
              <a:buFont typeface="Source Sans Pro"/>
              <a:buNone/>
            </a:pPr>
            <a:r>
              <a:rPr lang="en-US" sz="3200" dirty="0">
                <a:solidFill>
                  <a:srgbClr val="70659A"/>
                </a:solidFill>
              </a:rPr>
              <a:t>Student Growth: Using Tests vs. Using a Body of </a:t>
            </a:r>
            <a:r>
              <a:rPr lang="en-US" sz="3200" dirty="0">
                <a:solidFill>
                  <a:srgbClr val="70659A"/>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Evidence</a:t>
            </a:r>
            <a:r>
              <a:rPr lang="en-US" sz="3200" dirty="0">
                <a:solidFill>
                  <a:srgbClr val="70659A"/>
                </a:solidFill>
              </a:rPr>
              <a:t> of Student Work </a:t>
            </a:r>
            <a:endParaRPr dirty="0"/>
          </a:p>
        </p:txBody>
      </p:sp>
      <p:sp>
        <p:nvSpPr>
          <p:cNvPr id="161" name="Google Shape;161;p16"/>
          <p:cNvSpPr txBox="1">
            <a:spLocks noGrp="1"/>
          </p:cNvSpPr>
          <p:nvPr>
            <p:ph type="body" idx="1"/>
          </p:nvPr>
        </p:nvSpPr>
        <p:spPr>
          <a:xfrm>
            <a:off x="355101" y="1398550"/>
            <a:ext cx="4108042" cy="506186"/>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b="0">
                <a:solidFill>
                  <a:schemeClr val="dk1"/>
                </a:solidFill>
                <a:latin typeface="Calibri"/>
                <a:ea typeface="Calibri"/>
                <a:cs typeface="Calibri"/>
                <a:sym typeface="Calibri"/>
              </a:rPr>
              <a:t>SLOs</a:t>
            </a:r>
            <a:endParaRPr/>
          </a:p>
        </p:txBody>
      </p:sp>
      <p:sp>
        <p:nvSpPr>
          <p:cNvPr id="162" name="Google Shape;162;p16"/>
          <p:cNvSpPr txBox="1">
            <a:spLocks noGrp="1"/>
          </p:cNvSpPr>
          <p:nvPr>
            <p:ph type="body" idx="3"/>
          </p:nvPr>
        </p:nvSpPr>
        <p:spPr>
          <a:xfrm>
            <a:off x="348343" y="2048142"/>
            <a:ext cx="4114800" cy="3886200"/>
          </a:xfrm>
          <a:prstGeom prst="rect">
            <a:avLst/>
          </a:prstGeom>
          <a:solidFill>
            <a:srgbClr val="FDE0C8"/>
          </a:solid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SzPts val="2500"/>
              <a:buChar char="●"/>
            </a:pPr>
            <a:r>
              <a:rPr lang="en-US" sz="2500"/>
              <a:t>B</a:t>
            </a: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ased on a foundational skill</a:t>
            </a:r>
            <a:endParaRPr sz="2500"/>
          </a:p>
          <a:p>
            <a:pPr marL="457200" marR="0" lvl="0" indent="-387350" algn="l" rtl="0">
              <a:lnSpc>
                <a:spcPct val="100000"/>
              </a:lnSpc>
              <a:spcBef>
                <a:spcPts val="0"/>
              </a:spcBef>
              <a:spcAft>
                <a:spcPts val="0"/>
              </a:spcAft>
              <a:buSzPts val="2500"/>
              <a:buChar char="●"/>
            </a:pPr>
            <a:r>
              <a:rPr lang="en-US" sz="2500"/>
              <a:t>Based on a body of evidence of student work aligned to the skill</a:t>
            </a:r>
            <a:endParaRPr sz="2500"/>
          </a:p>
          <a:p>
            <a:pPr marL="457200" marR="0" lvl="0" indent="-387350" algn="l" rtl="0">
              <a:lnSpc>
                <a:spcPct val="100000"/>
              </a:lnSpc>
              <a:spcBef>
                <a:spcPts val="0"/>
              </a:spcBef>
              <a:spcAft>
                <a:spcPts val="0"/>
              </a:spcAft>
              <a:buSzPts val="2500"/>
              <a:buChar char="●"/>
            </a:pPr>
            <a:r>
              <a:rPr lang="en-US" sz="2500"/>
              <a:t>Student work from throughout the school year</a:t>
            </a:r>
            <a:endParaRPr sz="2500"/>
          </a:p>
          <a:p>
            <a:pPr marL="457200" marR="0" lvl="0" indent="-387350" algn="l" rtl="0">
              <a:lnSpc>
                <a:spcPct val="100000"/>
              </a:lnSpc>
              <a:spcBef>
                <a:spcPts val="0"/>
              </a:spcBef>
              <a:spcAft>
                <a:spcPts val="0"/>
              </a:spcAft>
              <a:buSzPts val="2500"/>
              <a:buChar char="●"/>
            </a:pPr>
            <a:r>
              <a:rPr lang="en-US" sz="2500"/>
              <a:t>Multiple data points</a:t>
            </a:r>
            <a:endParaRPr sz="2500"/>
          </a:p>
        </p:txBody>
      </p:sp>
      <p:sp>
        <p:nvSpPr>
          <p:cNvPr id="163" name="Google Shape;163;p16"/>
          <p:cNvSpPr txBox="1">
            <a:spLocks noGrp="1"/>
          </p:cNvSpPr>
          <p:nvPr>
            <p:ph type="body" idx="2"/>
          </p:nvPr>
        </p:nvSpPr>
        <p:spPr>
          <a:xfrm>
            <a:off x="4765879" y="1398550"/>
            <a:ext cx="4029778" cy="472622"/>
          </a:xfrm>
          <a:prstGeom prst="rect">
            <a:avLst/>
          </a:prstGeom>
          <a:noFill/>
          <a:ln w="57150" cap="flat" cmpd="sng">
            <a:solidFill>
              <a:srgbClr val="5783C2"/>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b="0">
                <a:solidFill>
                  <a:schemeClr val="dk1"/>
                </a:solidFill>
                <a:latin typeface="Calibri"/>
                <a:ea typeface="Calibri"/>
                <a:cs typeface="Calibri"/>
                <a:sym typeface="Calibri"/>
              </a:rPr>
              <a:t>Pre-test/Post-test</a:t>
            </a:r>
            <a:endParaRPr/>
          </a:p>
        </p:txBody>
      </p:sp>
      <p:sp>
        <p:nvSpPr>
          <p:cNvPr id="164" name="Google Shape;164;p16"/>
          <p:cNvSpPr txBox="1">
            <a:spLocks noGrp="1"/>
          </p:cNvSpPr>
          <p:nvPr>
            <p:ph type="body" idx="4"/>
          </p:nvPr>
        </p:nvSpPr>
        <p:spPr>
          <a:xfrm>
            <a:off x="4765879" y="2022554"/>
            <a:ext cx="4108042" cy="3886200"/>
          </a:xfrm>
          <a:prstGeom prst="rect">
            <a:avLst/>
          </a:prstGeom>
          <a:solidFill>
            <a:srgbClr val="E0E0FE"/>
          </a:solid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SzPts val="2500"/>
              <a:buChar char="●"/>
            </a:pPr>
            <a:r>
              <a:rPr lang="en-US" sz="2500"/>
              <a:t>Typically based on larger scope of material</a:t>
            </a:r>
            <a:endParaRPr sz="2500"/>
          </a:p>
          <a:p>
            <a:pPr marL="457200" marR="0" lvl="0" indent="-387350" algn="l" rtl="0">
              <a:lnSpc>
                <a:spcPct val="100000"/>
              </a:lnSpc>
              <a:spcBef>
                <a:spcPts val="0"/>
              </a:spcBef>
              <a:spcAft>
                <a:spcPts val="0"/>
              </a:spcAft>
              <a:buSzPts val="2500"/>
              <a:buChar char="●"/>
            </a:pPr>
            <a:r>
              <a:rPr lang="en-US" sz="2500"/>
              <a:t>Based on how students perform on a test, not on student work</a:t>
            </a:r>
            <a:endParaRPr sz="2500"/>
          </a:p>
          <a:p>
            <a:pPr marL="457200" marR="0" lvl="0" indent="-387350" algn="l" rtl="0">
              <a:lnSpc>
                <a:spcPct val="100000"/>
              </a:lnSpc>
              <a:spcBef>
                <a:spcPts val="0"/>
              </a:spcBef>
              <a:spcAft>
                <a:spcPts val="0"/>
              </a:spcAft>
              <a:buSzPts val="2500"/>
              <a:buChar char="●"/>
            </a:pPr>
            <a:r>
              <a:rPr lang="en-US" sz="2500"/>
              <a:t>Comparison of beginning and end of year tests</a:t>
            </a:r>
            <a:endParaRPr sz="2500"/>
          </a:p>
          <a:p>
            <a:pPr marL="457200" marR="0" lvl="0" indent="-387350" algn="l" rtl="0">
              <a:lnSpc>
                <a:spcPct val="100000"/>
              </a:lnSpc>
              <a:spcBef>
                <a:spcPts val="0"/>
              </a:spcBef>
              <a:spcAft>
                <a:spcPts val="0"/>
              </a:spcAft>
              <a:buSzPts val="2500"/>
              <a:buChar char="●"/>
            </a:pPr>
            <a:r>
              <a:rPr lang="en-US" sz="2500"/>
              <a:t>Two data points</a:t>
            </a:r>
            <a:endParaRPr sz="2500"/>
          </a:p>
        </p:txBody>
      </p:sp>
      <p:sp>
        <p:nvSpPr>
          <p:cNvPr id="165" name="Google Shape;165;p1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a:t>
            </a:fld>
            <a:endParaRPr sz="1800">
              <a:solidFill>
                <a:srgbClr val="FFFFFF"/>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2" name="Title 1">
            <a:extLst>
              <a:ext uri="{FF2B5EF4-FFF2-40B4-BE49-F238E27FC236}">
                <a16:creationId xmlns:a16="http://schemas.microsoft.com/office/drawing/2014/main" id="{C7E51CEC-68D4-4B86-B1C2-72283229BD97}"/>
              </a:ext>
            </a:extLst>
          </p:cNvPr>
          <p:cNvSpPr>
            <a:spLocks noGrp="1"/>
          </p:cNvSpPr>
          <p:nvPr>
            <p:ph type="title"/>
          </p:nvPr>
        </p:nvSpPr>
        <p:spPr>
          <a:xfrm>
            <a:off x="914400" y="-803709"/>
            <a:ext cx="7772400" cy="803709"/>
          </a:xfrm>
        </p:spPr>
        <p:txBody>
          <a:bodyPr spcFirstLastPara="1" wrap="square" lIns="91425" tIns="91425" rIns="91425" bIns="91425" anchor="b" anchorCtr="0">
            <a:normAutofit/>
          </a:bodyPr>
          <a:lstStyle/>
          <a:p>
            <a:r>
              <a:rPr lang="en-US" dirty="0">
                <a:solidFill>
                  <a:srgbClr val="F0F0F0"/>
                </a:solidFill>
              </a:rPr>
              <a:t>Who are my students? </a:t>
            </a:r>
            <a:endParaRPr lang="en-CA" dirty="0">
              <a:solidFill>
                <a:srgbClr val="F0F0F0"/>
              </a:solidFill>
            </a:endParaRPr>
          </a:p>
        </p:txBody>
      </p:sp>
      <p:pic>
        <p:nvPicPr>
          <p:cNvPr id="703" name="Google Shape;703;p7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63863" y="1224503"/>
            <a:ext cx="5816274" cy="4408993"/>
          </a:xfrm>
          <a:prstGeom prst="rect">
            <a:avLst/>
          </a:prstGeom>
          <a:noFill/>
          <a:ln>
            <a:noFill/>
          </a:ln>
        </p:spPr>
      </p:pic>
      <p:sp>
        <p:nvSpPr>
          <p:cNvPr id="704" name="Google Shape;704;p7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50</a:t>
            </a:fld>
            <a:endParaRPr sz="1800">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5"/>
          <p:cNvSpPr txBox="1">
            <a:spLocks noGrp="1"/>
          </p:cNvSpPr>
          <p:nvPr>
            <p:ph type="title"/>
          </p:nvPr>
        </p:nvSpPr>
        <p:spPr>
          <a:xfrm>
            <a:off x="606287" y="274637"/>
            <a:ext cx="8080513"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Who are my students?</a:t>
            </a:r>
            <a:endParaRPr dirty="0"/>
          </a:p>
        </p:txBody>
      </p:sp>
      <p:sp>
        <p:nvSpPr>
          <p:cNvPr id="711" name="Google Shape;711;p75"/>
          <p:cNvSpPr txBox="1">
            <a:spLocks noGrp="1"/>
          </p:cNvSpPr>
          <p:nvPr>
            <p:ph type="body" idx="1"/>
          </p:nvPr>
        </p:nvSpPr>
        <p:spPr>
          <a:xfrm>
            <a:off x="771525" y="1447800"/>
            <a:ext cx="7915275" cy="360611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2210"/>
              <a:buNone/>
            </a:pPr>
            <a:r>
              <a:rPr lang="en-US" sz="2600" b="0" i="0" u="none" strike="noStrike" cap="none">
                <a:latin typeface="Source Sans Pro"/>
                <a:ea typeface="Source Sans Pro"/>
                <a:cs typeface="Source Sans Pro"/>
                <a:sym typeface="Source Sans Pro"/>
              </a:rPr>
              <a:t>There are two different parts in this section:</a:t>
            </a:r>
            <a:endParaRPr/>
          </a:p>
          <a:p>
            <a:pPr marL="0" marR="0" lvl="0" indent="0" algn="l" rtl="0">
              <a:spcBef>
                <a:spcPts val="0"/>
              </a:spcBef>
              <a:spcAft>
                <a:spcPts val="0"/>
              </a:spcAft>
              <a:buSzPts val="2210"/>
              <a:buNone/>
            </a:pPr>
            <a:endParaRPr sz="2600" b="0" i="0" u="none" strike="noStrike" cap="none">
              <a:latin typeface="Source Sans Pro"/>
              <a:ea typeface="Source Sans Pro"/>
              <a:cs typeface="Source Sans Pro"/>
              <a:sym typeface="Source Sans Pro"/>
            </a:endParaRPr>
          </a:p>
          <a:p>
            <a:pPr marL="901700" marR="0" lvl="1" indent="-457200" algn="l" rtl="0">
              <a:spcBef>
                <a:spcPts val="370"/>
              </a:spcBef>
              <a:spcAft>
                <a:spcPts val="0"/>
              </a:spcAft>
              <a:buClr>
                <a:schemeClr val="dk1"/>
              </a:buClr>
              <a:buSzPts val="2040"/>
              <a:buAutoNum type="alphaLcPeriod"/>
            </a:pPr>
            <a:r>
              <a:rPr lang="en-US" sz="2400" b="0" i="0" u="none" strike="noStrike" cap="none">
                <a:latin typeface="Source Sans Pro"/>
                <a:ea typeface="Source Sans Pro"/>
                <a:cs typeface="Source Sans Pro"/>
                <a:sym typeface="Source Sans Pro"/>
              </a:rPr>
              <a:t>What do I </a:t>
            </a:r>
            <a:r>
              <a:rPr lang="en-US" sz="2400" b="1" i="0"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8"/>
                  </a:ext>
                </a:extLst>
              </a:rPr>
              <a:t>expect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9"/>
                  </a:ext>
                </a:extLst>
              </a:rPr>
              <a:t> </a:t>
            </a:r>
            <a:r>
              <a:rPr lang="en-US" sz="2400" b="0" i="0" u="none" strike="noStrike" cap="none">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rPr>
              <a:t>my students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will be able to do with this skill statement, based on what is typical in my experience?</a:t>
            </a:r>
            <a:endParaRPr sz="2400" b="1" i="0"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2"/>
                </a:ext>
              </a:extLst>
            </a:endParaRPr>
          </a:p>
          <a:p>
            <a:pPr marL="901700" marR="0" lvl="1" indent="-457200" algn="l" rtl="0">
              <a:spcBef>
                <a:spcPts val="370"/>
              </a:spcBef>
              <a:spcAft>
                <a:spcPts val="0"/>
              </a:spcAft>
              <a:buClr>
                <a:schemeClr val="dk1"/>
              </a:buClr>
              <a:buSzPts val="2040"/>
              <a:buAutoNum type="alphaLcPeriod"/>
            </a:pPr>
            <a:r>
              <a:rPr lang="en-US" sz="2400" b="0" i="0" u="none" strike="noStrike" cap="none">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rPr>
              <a:t>What are my students</a:t>
            </a:r>
            <a:r>
              <a:rPr lang="en-US" sz="2400" b="1" i="0"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4"/>
                  </a:ext>
                </a:extLst>
              </a:rPr>
              <a:t> actually able to do, based on multiple data points?</a:t>
            </a:r>
            <a:endParaRPr b="1"/>
          </a:p>
          <a:p>
            <a:pPr marL="274320" marR="0" lvl="0" indent="-134620" algn="l" rtl="0">
              <a:spcBef>
                <a:spcPts val="580"/>
              </a:spcBef>
              <a:spcAft>
                <a:spcPts val="0"/>
              </a:spcAft>
              <a:buClr>
                <a:schemeClr val="accent1"/>
              </a:buClr>
              <a:buSzPts val="2210"/>
              <a:buFont typeface="Noto Sans Symbols"/>
              <a:buNone/>
            </a:pPr>
            <a:endParaRPr sz="2600" b="0" i="0" u="none" strike="noStrike" cap="none">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sp>
        <p:nvSpPr>
          <p:cNvPr id="712" name="Google Shape;712;p75" descr="Arrow pointing to &quot;a. What do I expect  my students will be able to do with this skill statement, based on what is typical in my experience?&quot;"/>
          <p:cNvSpPr/>
          <p:nvPr/>
        </p:nvSpPr>
        <p:spPr>
          <a:xfrm>
            <a:off x="117083" y="2510208"/>
            <a:ext cx="978408" cy="484632"/>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713" name="Google Shape;713;p7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51</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6"/>
          <p:cNvSpPr txBox="1">
            <a:spLocks noGrp="1"/>
          </p:cNvSpPr>
          <p:nvPr>
            <p:ph type="title"/>
          </p:nvPr>
        </p:nvSpPr>
        <p:spPr>
          <a:xfrm>
            <a:off x="536713" y="274637"/>
            <a:ext cx="8150087"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Creating an Initial Skill Profile</a:t>
            </a:r>
            <a:endParaRPr dirty="0"/>
          </a:p>
        </p:txBody>
      </p:sp>
      <p:sp>
        <p:nvSpPr>
          <p:cNvPr id="720" name="Google Shape;720;p76"/>
          <p:cNvSpPr txBox="1">
            <a:spLocks noGrp="1"/>
          </p:cNvSpPr>
          <p:nvPr>
            <p:ph type="body" idx="1"/>
          </p:nvPr>
        </p:nvSpPr>
        <p:spPr>
          <a:xfrm>
            <a:off x="333632" y="1130300"/>
            <a:ext cx="8402595" cy="4597400"/>
          </a:xfrm>
          <a:prstGeom prst="rect">
            <a:avLst/>
          </a:prstGeom>
          <a:noFill/>
          <a:ln>
            <a:noFill/>
          </a:ln>
        </p:spPr>
        <p:txBody>
          <a:bodyPr spcFirstLastPara="1" wrap="square" lIns="91425" tIns="91425" rIns="91425" bIns="91425" anchor="t" anchorCtr="0">
            <a:noAutofit/>
          </a:bodyPr>
          <a:lstStyle/>
          <a:p>
            <a:pPr marL="274320" lvl="0" indent="0" algn="l" rtl="0">
              <a:spcBef>
                <a:spcPts val="0"/>
              </a:spcBef>
              <a:spcAft>
                <a:spcPts val="0"/>
              </a:spcAft>
              <a:buNone/>
            </a:pPr>
            <a:r>
              <a:rPr lang="en-US" sz="3200"/>
              <a:t>An Initial Skill Profile (ISP):</a:t>
            </a:r>
            <a:endParaRPr sz="3200"/>
          </a:p>
          <a:p>
            <a:pPr marL="457200" lvl="0" indent="-457200" algn="l" rtl="0">
              <a:spcBef>
                <a:spcPts val="0"/>
              </a:spcBef>
              <a:spcAft>
                <a:spcPts val="0"/>
              </a:spcAft>
              <a:buSzPts val="2720"/>
              <a:buFont typeface="Arial"/>
              <a:buChar char="•"/>
            </a:pPr>
            <a:r>
              <a:rPr lang="en-US" sz="3200"/>
              <a:t>Is a skill progression rubric.</a:t>
            </a:r>
            <a:endParaRPr/>
          </a:p>
          <a:p>
            <a:pPr marL="457200" lvl="0" indent="-457200" algn="l" rtl="0">
              <a:spcBef>
                <a:spcPts val="580"/>
              </a:spcBef>
              <a:spcAft>
                <a:spcPts val="0"/>
              </a:spcAft>
              <a:buSzPts val="2720"/>
              <a:buFont typeface="Arial"/>
              <a:buChar char="•"/>
            </a:pPr>
            <a:r>
              <a:rPr lang="en-US" sz="3200"/>
              <a:t>Describes different levels of student proficiency with respect to the foundational skill.</a:t>
            </a:r>
            <a:endParaRPr/>
          </a:p>
          <a:p>
            <a:pPr marL="457200" lvl="0" indent="-457200" algn="l" rtl="0">
              <a:spcBef>
                <a:spcPts val="580"/>
              </a:spcBef>
              <a:spcAft>
                <a:spcPts val="0"/>
              </a:spcAft>
              <a:buSzPts val="2720"/>
              <a:buFont typeface="Arial"/>
              <a:buChar char="•"/>
            </a:pPr>
            <a:r>
              <a:rPr lang="en-US" sz="3200"/>
              <a:t>Begins with what a student “typically” knows and can do when they walk in the door at the beginning of the year (with respect to the skill selected for the SLO).</a:t>
            </a:r>
            <a:endParaRPr/>
          </a:p>
          <a:p>
            <a:pPr marL="274320" marR="0" lvl="0" indent="0" algn="l" rtl="0">
              <a:spcBef>
                <a:spcPts val="580"/>
              </a:spcBef>
              <a:spcAft>
                <a:spcPts val="0"/>
              </a:spcAft>
              <a:buClr>
                <a:schemeClr val="accent1"/>
              </a:buClr>
              <a:buSzPts val="2210"/>
              <a:buFont typeface="Noto Sans Symbols"/>
              <a:buNone/>
            </a:pPr>
            <a:endParaRPr/>
          </a:p>
        </p:txBody>
      </p:sp>
      <p:sp>
        <p:nvSpPr>
          <p:cNvPr id="721" name="Google Shape;721;p7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52</a:t>
            </a:fld>
            <a:endParaRPr sz="1800">
              <a:solidFill>
                <a:srgbClr val="FFFFFF"/>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77"/>
          <p:cNvSpPr txBox="1">
            <a:spLocks noGrp="1"/>
          </p:cNvSpPr>
          <p:nvPr>
            <p:ph type="title" idx="4294967295"/>
          </p:nvPr>
        </p:nvSpPr>
        <p:spPr>
          <a:xfrm>
            <a:off x="152400" y="76200"/>
            <a:ext cx="8915400" cy="1184275"/>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800"/>
              <a:buFont typeface="Arial"/>
              <a:buNone/>
            </a:pPr>
            <a:r>
              <a:rPr lang="en-US" sz="3800" b="0" i="0" u="none" strike="noStrike" cap="none" dirty="0">
                <a:solidFill>
                  <a:schemeClr val="lt1"/>
                </a:solidFill>
                <a:latin typeface="Source Sans Pro"/>
                <a:ea typeface="Source Sans Pro"/>
                <a:cs typeface="Source Sans Pro"/>
                <a:sym typeface="Source Sans Pro"/>
              </a:rPr>
              <a:t>Success Criteria for Writing an Effective Initial Skill Profile</a:t>
            </a:r>
            <a:endParaRPr dirty="0"/>
          </a:p>
        </p:txBody>
      </p:sp>
      <p:sp>
        <p:nvSpPr>
          <p:cNvPr id="728" name="Google Shape;728;p77"/>
          <p:cNvSpPr txBox="1">
            <a:spLocks noGrp="1"/>
          </p:cNvSpPr>
          <p:nvPr>
            <p:ph type="body" idx="1"/>
          </p:nvPr>
        </p:nvSpPr>
        <p:spPr>
          <a:xfrm>
            <a:off x="152400" y="1260389"/>
            <a:ext cx="8769178" cy="47244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Articulates skills for the beginning of the year</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Differentiates between levels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Descriptors align to skill statement</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Can be assessed in multiple ways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Based on multiple sources of evidence/a teacher’s experience</a:t>
            </a:r>
            <a:endParaRPr dirty="0">
              <a:latin typeface="Source Sans Pro"/>
              <a:ea typeface="Source Sans Pro"/>
              <a:cs typeface="Source Sans Pro"/>
              <a:sym typeface="Source Sans Pro"/>
            </a:endParaRPr>
          </a:p>
          <a:p>
            <a:pPr marL="255985" lvl="0" indent="-255985" algn="l" rtl="0">
              <a:spcBef>
                <a:spcPts val="540"/>
              </a:spcBef>
              <a:spcAft>
                <a:spcPts val="0"/>
              </a:spcAft>
              <a:buNone/>
            </a:pPr>
            <a:endParaRPr dirty="0"/>
          </a:p>
        </p:txBody>
      </p:sp>
      <p:sp>
        <p:nvSpPr>
          <p:cNvPr id="729" name="Google Shape;729;p7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53</a:t>
            </a:fld>
            <a:endParaRPr sz="1800">
              <a:solidFill>
                <a:srgbClr val="FFFFF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8"/>
          <p:cNvSpPr txBox="1">
            <a:spLocks noGrp="1"/>
          </p:cNvSpPr>
          <p:nvPr>
            <p:ph type="title" idx="4294967295"/>
          </p:nvPr>
        </p:nvSpPr>
        <p:spPr>
          <a:xfrm>
            <a:off x="132203" y="80776"/>
            <a:ext cx="813849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4000"/>
              <a:buFont typeface="Source Sans Pro"/>
              <a:buNone/>
            </a:pPr>
            <a:r>
              <a:rPr lang="en-US" sz="4000" b="0" i="0" u="none" strike="noStrike" cap="none" dirty="0">
                <a:solidFill>
                  <a:srgbClr val="70659A"/>
                </a:solidFill>
                <a:latin typeface="Source Sans Pro"/>
                <a:ea typeface="Source Sans Pro"/>
                <a:cs typeface="Source Sans Pro"/>
                <a:sym typeface="Source Sans Pro"/>
              </a:rPr>
              <a:t>Initial Skill Profile: Exemplar</a:t>
            </a:r>
            <a:endParaRPr dirty="0"/>
          </a:p>
        </p:txBody>
      </p:sp>
      <p:sp>
        <p:nvSpPr>
          <p:cNvPr id="736" name="Google Shape;736;p78"/>
          <p:cNvSpPr txBox="1"/>
          <p:nvPr/>
        </p:nvSpPr>
        <p:spPr>
          <a:xfrm>
            <a:off x="140840" y="729258"/>
            <a:ext cx="872759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Skill Statement </a:t>
            </a:r>
            <a:r>
              <a:rPr lang="en-US" sz="2000" b="1">
                <a:solidFill>
                  <a:schemeClr val="dk1"/>
                </a:solidFill>
                <a:latin typeface="Source Sans Pro"/>
                <a:ea typeface="Source Sans Pro"/>
                <a:cs typeface="Source Sans Pro"/>
                <a:sym typeface="Source Sans Pro"/>
              </a:rPr>
              <a:t>8</a:t>
            </a:r>
            <a:r>
              <a:rPr lang="en-US" sz="2000" b="1" baseline="30000">
                <a:solidFill>
                  <a:schemeClr val="dk1"/>
                </a:solidFill>
                <a:latin typeface="Source Sans Pro"/>
                <a:ea typeface="Source Sans Pro"/>
                <a:cs typeface="Source Sans Pro"/>
                <a:sym typeface="Source Sans Pro"/>
              </a:rPr>
              <a:t>th</a:t>
            </a:r>
            <a:r>
              <a:rPr lang="en-US" sz="2000" b="1">
                <a:solidFill>
                  <a:schemeClr val="dk1"/>
                </a:solidFill>
                <a:latin typeface="Source Sans Pro"/>
                <a:ea typeface="Source Sans Pro"/>
                <a:cs typeface="Source Sans Pro"/>
                <a:sym typeface="Source Sans Pro"/>
              </a:rPr>
              <a:t> ELA</a:t>
            </a:r>
            <a:r>
              <a:rPr lang="en-US" sz="2000">
                <a:solidFill>
                  <a:schemeClr val="dk1"/>
                </a:solidFill>
                <a:latin typeface="Source Sans Pro"/>
                <a:ea typeface="Source Sans Pro"/>
                <a:cs typeface="Source Sans Pro"/>
                <a:sym typeface="Source Sans Pro"/>
              </a:rPr>
              <a: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737" name="Google Shape;737;p78"/>
          <p:cNvGraphicFramePr/>
          <p:nvPr>
            <p:extLst>
              <p:ext uri="{D42A27DB-BD31-4B8C-83A1-F6EECF244321}">
                <p14:modId xmlns:p14="http://schemas.microsoft.com/office/powerpoint/2010/main" val="3023274126"/>
              </p:ext>
            </p:extLst>
          </p:nvPr>
        </p:nvGraphicFramePr>
        <p:xfrm>
          <a:off x="132204" y="1437144"/>
          <a:ext cx="8727600" cy="4521697"/>
        </p:xfrm>
        <a:graphic>
          <a:graphicData uri="http://schemas.openxmlformats.org/drawingml/2006/table">
            <a:tbl>
              <a:tblPr firstRow="1">
                <a:tableStyleId>{52045216-18D2-4814-BB6A-587B3A373916}</a:tableStyleId>
              </a:tblPr>
              <a:tblGrid>
                <a:gridCol w="1711836">
                  <a:extLst>
                    <a:ext uri="{9D8B030D-6E8A-4147-A177-3AD203B41FA5}">
                      <a16:colId xmlns:a16="http://schemas.microsoft.com/office/drawing/2014/main" val="20000"/>
                    </a:ext>
                  </a:extLst>
                </a:gridCol>
                <a:gridCol w="7015764">
                  <a:extLst>
                    <a:ext uri="{9D8B030D-6E8A-4147-A177-3AD203B41FA5}">
                      <a16:colId xmlns:a16="http://schemas.microsoft.com/office/drawing/2014/main" val="20001"/>
                    </a:ext>
                  </a:extLst>
                </a:gridCol>
              </a:tblGrid>
              <a:tr h="538405">
                <a:tc>
                  <a:txBody>
                    <a:bodyPr/>
                    <a:lstStyle/>
                    <a:p>
                      <a:pPr marL="0" marR="226059" lvl="0" indent="0" algn="ctr" rtl="0">
                        <a:lnSpc>
                          <a:spcPct val="107000"/>
                        </a:lnSpc>
                        <a:spcBef>
                          <a:spcPts val="0"/>
                        </a:spcBef>
                        <a:spcAft>
                          <a:spcPts val="0"/>
                        </a:spcAft>
                        <a:buNone/>
                      </a:pPr>
                      <a:r>
                        <a:rPr lang="en-US" sz="2000" u="none" strike="noStrike" cap="none" dirty="0"/>
                        <a:t>Level</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7000"/>
                        </a:lnSpc>
                        <a:spcBef>
                          <a:spcPts val="0"/>
                        </a:spcBef>
                        <a:spcAft>
                          <a:spcPts val="0"/>
                        </a:spcAft>
                        <a:buNone/>
                      </a:pPr>
                      <a:r>
                        <a:rPr lang="en-US" sz="2000" u="none" strike="noStrike" cap="none" dirty="0"/>
                        <a:t> Descriptors</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81884">
                <a:tc>
                  <a:txBody>
                    <a:bodyPr/>
                    <a:lstStyle/>
                    <a:p>
                      <a:pPr marL="0" marR="0" lvl="0" indent="0" algn="ctr" rtl="0">
                        <a:lnSpc>
                          <a:spcPct val="107000"/>
                        </a:lnSpc>
                        <a:spcBef>
                          <a:spcPts val="0"/>
                        </a:spcBef>
                        <a:spcAft>
                          <a:spcPts val="0"/>
                        </a:spcAft>
                        <a:buNone/>
                      </a:pPr>
                      <a:r>
                        <a:rPr lang="en-US" sz="2000" u="none" strike="noStrike" cap="none" dirty="0"/>
                        <a:t> </a:t>
                      </a:r>
                      <a:endParaRPr dirty="0"/>
                    </a:p>
                    <a:p>
                      <a:pPr marL="171450" marR="0" lvl="0" indent="-120015" algn="ctr" rtl="0">
                        <a:lnSpc>
                          <a:spcPct val="95000"/>
                        </a:lnSpc>
                        <a:spcBef>
                          <a:spcPts val="0"/>
                        </a:spcBef>
                        <a:spcAft>
                          <a:spcPts val="0"/>
                        </a:spcAft>
                        <a:buNone/>
                      </a:pPr>
                      <a:r>
                        <a:rPr lang="en-US" sz="2000" u="none" strike="noStrike" cap="none" dirty="0"/>
                        <a:t>Well above typical skill</a:t>
                      </a:r>
                      <a:endParaRPr sz="2000" u="none" strike="noStrike" cap="none" dirty="0">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655" marR="152400" lvl="0" indent="0" algn="l" rtl="0">
                        <a:lnSpc>
                          <a:spcPct val="90000"/>
                        </a:lnSpc>
                        <a:spcBef>
                          <a:spcPts val="0"/>
                        </a:spcBef>
                        <a:spcAft>
                          <a:spcPts val="0"/>
                        </a:spcAft>
                        <a:buNone/>
                      </a:pPr>
                      <a:r>
                        <a:rPr lang="en-US" sz="2000" u="none" strike="noStrike" cap="none" dirty="0"/>
                        <a:t>Students can summarize the most significant information with informational texts, consistently make accurate inferences, and can often connect inferences with appropriate textual evidence, although written explanation of evidence is often weak or underdeveloped.</a:t>
                      </a:r>
                      <a:endParaRPr sz="2000" u="none" strike="noStrike" cap="none" dirty="0">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90913">
                <a:tc>
                  <a:txBody>
                    <a:bodyPr/>
                    <a:lstStyle/>
                    <a:p>
                      <a:pPr marL="0" marR="0" lvl="0" indent="0" algn="ctr" rtl="0">
                        <a:lnSpc>
                          <a:spcPct val="107000"/>
                        </a:lnSpc>
                        <a:spcBef>
                          <a:spcPts val="0"/>
                        </a:spcBef>
                        <a:spcAft>
                          <a:spcPts val="0"/>
                        </a:spcAft>
                        <a:buNone/>
                      </a:pPr>
                      <a:r>
                        <a:rPr lang="en-US" sz="2000" u="none" strike="noStrike" cap="none"/>
                        <a:t> </a:t>
                      </a:r>
                      <a:endParaRPr/>
                    </a:p>
                    <a:p>
                      <a:pPr marL="171450" marR="205105" lvl="0" indent="5079" algn="ctr" rtl="0">
                        <a:lnSpc>
                          <a:spcPct val="95000"/>
                        </a:lnSpc>
                        <a:spcBef>
                          <a:spcPts val="0"/>
                        </a:spcBef>
                        <a:spcAft>
                          <a:spcPts val="0"/>
                        </a:spcAft>
                        <a:buNone/>
                      </a:pPr>
                      <a:r>
                        <a:rPr lang="en-US" sz="2000" u="none" strike="noStrike" cap="none"/>
                        <a:t>Above typical skill</a:t>
                      </a:r>
                      <a:endParaRPr sz="2000" u="none" strike="noStrike" cap="none">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655" marR="49530" lvl="0" indent="0" algn="l" rtl="0">
                        <a:lnSpc>
                          <a:spcPct val="107000"/>
                        </a:lnSpc>
                        <a:spcBef>
                          <a:spcPts val="0"/>
                        </a:spcBef>
                        <a:spcAft>
                          <a:spcPts val="0"/>
                        </a:spcAft>
                        <a:buNone/>
                      </a:pPr>
                      <a:r>
                        <a:rPr lang="en-US" sz="2000" u="none" strike="noStrike" cap="none" dirty="0"/>
                        <a:t>Students can summarize the most significant information with informational texts and often make accurate inferences, although they struggle to connect inferences with appropriate textual evidence.</a:t>
                      </a:r>
                      <a:endParaRPr sz="2000" u="none" strike="noStrike" cap="none" dirty="0">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10495">
                <a:tc>
                  <a:txBody>
                    <a:bodyPr/>
                    <a:lstStyle/>
                    <a:p>
                      <a:pPr marL="0" marR="0" lvl="0" indent="0" algn="ctr" rtl="0">
                        <a:lnSpc>
                          <a:spcPct val="107000"/>
                        </a:lnSpc>
                        <a:spcBef>
                          <a:spcPts val="0"/>
                        </a:spcBef>
                        <a:spcAft>
                          <a:spcPts val="0"/>
                        </a:spcAft>
                        <a:buNone/>
                      </a:pPr>
                      <a:r>
                        <a:rPr lang="en-US" sz="2000" u="none" strike="noStrike" cap="none"/>
                        <a:t> Typical skill</a:t>
                      </a:r>
                      <a:endParaRPr sz="2000" u="none" strike="noStrike" cap="none">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655" marR="114300" lvl="0" indent="0" algn="l" rtl="0">
                        <a:lnSpc>
                          <a:spcPct val="107000"/>
                        </a:lnSpc>
                        <a:spcBef>
                          <a:spcPts val="0"/>
                        </a:spcBef>
                        <a:spcAft>
                          <a:spcPts val="0"/>
                        </a:spcAft>
                        <a:buNone/>
                      </a:pPr>
                      <a:r>
                        <a:rPr lang="en-US" sz="2000" u="none" strike="noStrike" cap="none" dirty="0"/>
                        <a:t>Students can comprehend informational texts with consistent success summarizing the most significant information, although students often fail to make accurate inferences.</a:t>
                      </a:r>
                      <a:endParaRPr sz="2000" u="none" strike="noStrike" cap="none" dirty="0">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38" name="Google Shape;738;p7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54</a:t>
            </a:fld>
            <a:endParaRPr sz="1800">
              <a:solidFill>
                <a:srgbClr val="FFFFFF"/>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9"/>
          <p:cNvSpPr txBox="1">
            <a:spLocks noGrp="1"/>
          </p:cNvSpPr>
          <p:nvPr>
            <p:ph type="title" idx="4294967295"/>
          </p:nvPr>
        </p:nvSpPr>
        <p:spPr>
          <a:xfrm>
            <a:off x="132203" y="80776"/>
            <a:ext cx="764533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4000"/>
              <a:buFont typeface="Source Sans Pro"/>
              <a:buNone/>
            </a:pPr>
            <a:r>
              <a:rPr lang="en-US" sz="4000" b="0" i="0" u="none" strike="noStrike" cap="none" dirty="0">
                <a:solidFill>
                  <a:srgbClr val="70659A"/>
                </a:solidFill>
                <a:latin typeface="Source Sans Pro"/>
                <a:ea typeface="Source Sans Pro"/>
                <a:cs typeface="Source Sans Pro"/>
                <a:sym typeface="Source Sans Pro"/>
              </a:rPr>
              <a:t>Initial Skill Profile: Exemplar </a:t>
            </a:r>
            <a:r>
              <a:rPr lang="en-US" sz="4000" b="0" i="0" u="none" strike="noStrike" cap="none" dirty="0">
                <a:latin typeface="Source Sans Pro"/>
                <a:ea typeface="Source Sans Pro"/>
                <a:cs typeface="Source Sans Pro"/>
                <a:sym typeface="Source Sans Pro"/>
              </a:rPr>
              <a:t>– 2 </a:t>
            </a:r>
            <a:endParaRPr dirty="0"/>
          </a:p>
        </p:txBody>
      </p:sp>
      <p:sp>
        <p:nvSpPr>
          <p:cNvPr id="745" name="Google Shape;745;p79"/>
          <p:cNvSpPr txBox="1"/>
          <p:nvPr/>
        </p:nvSpPr>
        <p:spPr>
          <a:xfrm>
            <a:off x="140840" y="729258"/>
            <a:ext cx="866580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Skill Statement </a:t>
            </a:r>
            <a:r>
              <a:rPr lang="en-US" sz="2000" b="1">
                <a:solidFill>
                  <a:schemeClr val="dk1"/>
                </a:solidFill>
                <a:latin typeface="Source Sans Pro"/>
                <a:ea typeface="Source Sans Pro"/>
                <a:cs typeface="Source Sans Pro"/>
                <a:sym typeface="Source Sans Pro"/>
              </a:rPr>
              <a:t>8</a:t>
            </a:r>
            <a:r>
              <a:rPr lang="en-US" sz="2000" b="1" baseline="30000">
                <a:solidFill>
                  <a:schemeClr val="dk1"/>
                </a:solidFill>
                <a:latin typeface="Source Sans Pro"/>
                <a:ea typeface="Source Sans Pro"/>
                <a:cs typeface="Source Sans Pro"/>
                <a:sym typeface="Source Sans Pro"/>
              </a:rPr>
              <a:t>th</a:t>
            </a:r>
            <a:r>
              <a:rPr lang="en-US" sz="2000" b="1">
                <a:solidFill>
                  <a:schemeClr val="dk1"/>
                </a:solidFill>
                <a:latin typeface="Source Sans Pro"/>
                <a:ea typeface="Source Sans Pro"/>
                <a:cs typeface="Source Sans Pro"/>
                <a:sym typeface="Source Sans Pro"/>
              </a:rPr>
              <a:t> ELA</a:t>
            </a:r>
            <a:r>
              <a:rPr lang="en-US" sz="2000">
                <a:solidFill>
                  <a:schemeClr val="dk1"/>
                </a:solidFill>
                <a:latin typeface="Source Sans Pro"/>
                <a:ea typeface="Source Sans Pro"/>
                <a:cs typeface="Source Sans Pro"/>
                <a:sym typeface="Source Sans Pro"/>
              </a:rPr>
              <a: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746" name="Google Shape;746;p79"/>
          <p:cNvGraphicFramePr/>
          <p:nvPr>
            <p:extLst>
              <p:ext uri="{D42A27DB-BD31-4B8C-83A1-F6EECF244321}">
                <p14:modId xmlns:p14="http://schemas.microsoft.com/office/powerpoint/2010/main" val="2087960402"/>
              </p:ext>
            </p:extLst>
          </p:nvPr>
        </p:nvGraphicFramePr>
        <p:xfrm>
          <a:off x="140840" y="1437145"/>
          <a:ext cx="8665800" cy="4406026"/>
        </p:xfrm>
        <a:graphic>
          <a:graphicData uri="http://schemas.openxmlformats.org/drawingml/2006/table">
            <a:tbl>
              <a:tblPr firstRow="1">
                <a:tableStyleId>{52045216-18D2-4814-BB6A-587B3A373916}</a:tableStyleId>
              </a:tblPr>
              <a:tblGrid>
                <a:gridCol w="1779400">
                  <a:extLst>
                    <a:ext uri="{9D8B030D-6E8A-4147-A177-3AD203B41FA5}">
                      <a16:colId xmlns:a16="http://schemas.microsoft.com/office/drawing/2014/main" val="20000"/>
                    </a:ext>
                  </a:extLst>
                </a:gridCol>
                <a:gridCol w="6886400">
                  <a:extLst>
                    <a:ext uri="{9D8B030D-6E8A-4147-A177-3AD203B41FA5}">
                      <a16:colId xmlns:a16="http://schemas.microsoft.com/office/drawing/2014/main" val="20001"/>
                    </a:ext>
                  </a:extLst>
                </a:gridCol>
              </a:tblGrid>
              <a:tr h="399384">
                <a:tc>
                  <a:txBody>
                    <a:bodyPr/>
                    <a:lstStyle/>
                    <a:p>
                      <a:pPr marL="0" marR="0" lvl="0" indent="0" algn="ctr" rtl="0">
                        <a:lnSpc>
                          <a:spcPct val="107000"/>
                        </a:lnSpc>
                        <a:spcBef>
                          <a:spcPts val="0"/>
                        </a:spcBef>
                        <a:spcAft>
                          <a:spcPts val="0"/>
                        </a:spcAft>
                        <a:buNone/>
                      </a:pPr>
                      <a:r>
                        <a:rPr lang="en-US" sz="2000" u="none" strike="noStrike" cap="none" dirty="0"/>
                        <a:t> Level</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u="none" strike="noStrike" cap="none" dirty="0"/>
                        <a:t> Descriptors</a:t>
                      </a:r>
                      <a:endParaRPr sz="2000" b="0" u="none" strike="noStrike" cap="none"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1148">
                <a:tc>
                  <a:txBody>
                    <a:bodyPr/>
                    <a:lstStyle/>
                    <a:p>
                      <a:pPr marL="0" marR="0" lvl="0" indent="0" algn="ctr" rtl="0">
                        <a:lnSpc>
                          <a:spcPct val="107000"/>
                        </a:lnSpc>
                        <a:spcBef>
                          <a:spcPts val="0"/>
                        </a:spcBef>
                        <a:spcAft>
                          <a:spcPts val="0"/>
                        </a:spcAft>
                        <a:buNone/>
                      </a:pPr>
                      <a:r>
                        <a:rPr lang="en-US" sz="2000"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1"/>
                            </a:ext>
                          </a:extLst>
                        </a:rPr>
                        <a:t> Typical skill</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2000" u="none" strike="noStrike" cap="none" dirty="0"/>
                        <a:t>Students can comprehend informational texts with consistent success summarizing the most significant information, although students often fail to make accurate inferences.</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1187">
                <a:tc>
                  <a:txBody>
                    <a:bodyPr/>
                    <a:lstStyle/>
                    <a:p>
                      <a:pPr marL="0" marR="0" lvl="0" indent="0" algn="ctr" rtl="0">
                        <a:lnSpc>
                          <a:spcPct val="107000"/>
                        </a:lnSpc>
                        <a:spcBef>
                          <a:spcPts val="0"/>
                        </a:spcBef>
                        <a:spcAft>
                          <a:spcPts val="0"/>
                        </a:spcAft>
                        <a:buNone/>
                      </a:pPr>
                      <a:r>
                        <a:rPr lang="en-US" sz="20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2"/>
                            </a:ext>
                          </a:extLst>
                        </a:rPr>
                        <a: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3"/>
                          </a:ext>
                        </a:extLst>
                      </a:endParaRPr>
                    </a:p>
                    <a:p>
                      <a:pPr marL="171450" marR="210184" lvl="0" indent="9525" algn="ctr" rtl="0">
                        <a:lnSpc>
                          <a:spcPct val="95000"/>
                        </a:lnSpc>
                        <a:spcBef>
                          <a:spcPts val="0"/>
                        </a:spcBef>
                        <a:spcAft>
                          <a:spcPts val="0"/>
                        </a:spcAft>
                        <a:buNone/>
                      </a:pPr>
                      <a:r>
                        <a:rPr lang="en-US" sz="20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4"/>
                            </a:ext>
                          </a:extLst>
                        </a:rPr>
                        <a:t>Below typical skill</a:t>
                      </a:r>
                      <a:endParaRPr sz="2000" u="none" strike="noStrike" cap="none">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u="none" strike="noStrike" cap="none" dirty="0"/>
                        <a:t> </a:t>
                      </a:r>
                      <a:endParaRPr dirty="0"/>
                    </a:p>
                    <a:p>
                      <a:pPr marL="33655" marR="407669" lvl="0" indent="0" algn="l" rtl="0">
                        <a:lnSpc>
                          <a:spcPct val="107000"/>
                        </a:lnSpc>
                        <a:spcBef>
                          <a:spcPts val="0"/>
                        </a:spcBef>
                        <a:spcAft>
                          <a:spcPts val="0"/>
                        </a:spcAft>
                        <a:buNone/>
                      </a:pPr>
                      <a:r>
                        <a:rPr lang="en-US" sz="2000" u="none" strike="noStrike" cap="none" dirty="0"/>
                        <a:t>Students can comprehend informational texts but struggle to summarize the most significant information.</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36616">
                <a:tc>
                  <a:txBody>
                    <a:bodyPr/>
                    <a:lstStyle/>
                    <a:p>
                      <a:pPr marL="0" marR="0" lvl="0" indent="0" algn="ctr" rtl="0">
                        <a:lnSpc>
                          <a:spcPct val="107000"/>
                        </a:lnSpc>
                        <a:spcBef>
                          <a:spcPts val="0"/>
                        </a:spcBef>
                        <a:spcAft>
                          <a:spcPts val="0"/>
                        </a:spcAft>
                        <a:buNone/>
                      </a:pPr>
                      <a:r>
                        <a:rPr lang="en-US" sz="20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rPr>
                        <a: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6"/>
                          </a:ext>
                        </a:extLst>
                      </a:endParaRPr>
                    </a:p>
                    <a:p>
                      <a:pPr marL="171450" marR="0" lvl="0" indent="-121285" algn="ctr" rtl="0">
                        <a:lnSpc>
                          <a:spcPct val="95000"/>
                        </a:lnSpc>
                        <a:spcBef>
                          <a:spcPts val="695"/>
                        </a:spcBef>
                        <a:spcAft>
                          <a:spcPts val="0"/>
                        </a:spcAft>
                        <a:buNone/>
                      </a:pPr>
                      <a:r>
                        <a:rPr lang="en-US" sz="20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7"/>
                            </a:ext>
                          </a:extLst>
                        </a:rPr>
                        <a:t>Well below typical skill</a:t>
                      </a:r>
                      <a:endParaRPr sz="2000" u="none" strike="noStrike" cap="none">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u="none" strike="noStrike" cap="none" dirty="0"/>
                        <a:t> </a:t>
                      </a:r>
                      <a:endParaRPr dirty="0"/>
                    </a:p>
                    <a:p>
                      <a:pPr marL="33655" marR="741045" lvl="0" indent="0" algn="l" rtl="0">
                        <a:lnSpc>
                          <a:spcPct val="107000"/>
                        </a:lnSpc>
                        <a:spcBef>
                          <a:spcPts val="0"/>
                        </a:spcBef>
                        <a:spcAft>
                          <a:spcPts val="0"/>
                        </a:spcAft>
                        <a:buNone/>
                      </a:pPr>
                      <a:r>
                        <a:rPr lang="en-US" sz="2000" u="none" strike="noStrike" cap="none" dirty="0"/>
                        <a:t>Students struggle to comprehend informational texts and are generally unable to summarize the most significant information.</a:t>
                      </a:r>
                      <a:endParaRPr sz="2000" u="none" strike="noStrike" cap="none"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47" name="Google Shape;747;p79">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55</a:t>
            </a:fld>
            <a:endParaRPr sz="1800">
              <a:solidFill>
                <a:srgbClr val="FFFFFF"/>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80"/>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400" b="0" dirty="0">
                <a:solidFill>
                  <a:srgbClr val="70659A"/>
                </a:solidFill>
              </a:rPr>
              <a:t>Initial Skill Profile</a:t>
            </a:r>
            <a:endParaRPr dirty="0"/>
          </a:p>
        </p:txBody>
      </p:sp>
      <p:sp>
        <p:nvSpPr>
          <p:cNvPr id="754" name="Google Shape;754;p80"/>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755" name="Google Shape;755;p80">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1317703"/>
              </p:ext>
            </p:extLst>
          </p:nvPr>
        </p:nvGraphicFramePr>
        <p:xfrm>
          <a:off x="113016" y="1674274"/>
          <a:ext cx="4083050" cy="433949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u="none" strike="noStrike" cap="none">
                          <a:solidFill>
                            <a:schemeClr val="dk1"/>
                          </a:solidFill>
                          <a:latin typeface="Source Sans Pro"/>
                          <a:ea typeface="Source Sans Pro"/>
                          <a:cs typeface="Source Sans Pro"/>
                          <a:sym typeface="Source Sans Pro"/>
                        </a:rPr>
                        <a:t>Success Criteria of an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beginning of the year</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 (potentially through subskills)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Based on multiple sources of evidence/a teacher’s experience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756" name="Google Shape;756;p80">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8173809"/>
              </p:ext>
            </p:extLst>
          </p:nvPr>
        </p:nvGraphicFramePr>
        <p:xfrm>
          <a:off x="4345970" y="1674274"/>
          <a:ext cx="4685000" cy="4495325"/>
        </p:xfrm>
        <a:graphic>
          <a:graphicData uri="http://schemas.openxmlformats.org/drawingml/2006/table">
            <a:tbl>
              <a:tblPr firstRow="1" bandRow="1">
                <a:noFill/>
                <a:tableStyleId>{52045216-18D2-4814-BB6A-587B3A373916}</a:tableStyleId>
              </a:tblPr>
              <a:tblGrid>
                <a:gridCol w="1201325">
                  <a:extLst>
                    <a:ext uri="{9D8B030D-6E8A-4147-A177-3AD203B41FA5}">
                      <a16:colId xmlns:a16="http://schemas.microsoft.com/office/drawing/2014/main" val="20000"/>
                    </a:ext>
                  </a:extLst>
                </a:gridCol>
                <a:gridCol w="3483675">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8"/>
                            </a:ext>
                          </a:extLst>
                        </a:rPr>
                        <a:t>Partial ISP</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9"/>
                            </a:ext>
                          </a:extLst>
                        </a:rPr>
                        <a:t>Skill Descriptors</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Above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None/>
                      </a:pPr>
                      <a:r>
                        <a:rPr lang="en-US" sz="1800">
                          <a:latin typeface="Source Sans Pro"/>
                          <a:ea typeface="Source Sans Pro"/>
                          <a:cs typeface="Source Sans Pro"/>
                          <a:sym typeface="Source Sans Pro"/>
                        </a:rPr>
                        <a:t>Students can summarize the most significant information with informational texts and often make accurate inferences, although they struggle to connect inferences with appropriate textual evidence.</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0"/>
                            </a:ext>
                          </a:extLst>
                        </a:rPr>
                        <a:t>Typical </a:t>
                      </a:r>
                      <a:r>
                        <a:rPr lang="en-US" sz="1800">
                          <a:latin typeface="Source Sans Pro"/>
                          <a:ea typeface="Source Sans Pro"/>
                          <a:cs typeface="Source Sans Pro"/>
                          <a:sym typeface="Source Sans Pro"/>
                        </a:rPr>
                        <a:t>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comprehend informational texts with consistent success summarizing the most significant information, although students often fail to make accurate inferences.</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57" name="Google Shape;757;p8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56</a:t>
            </a:fld>
            <a:endParaRPr sz="1800">
              <a:solidFill>
                <a:srgbClr val="FFFFFF"/>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82"/>
          <p:cNvSpPr txBox="1">
            <a:spLocks noGrp="1"/>
          </p:cNvSpPr>
          <p:nvPr>
            <p:ph type="title" idx="4294967295"/>
          </p:nvPr>
        </p:nvSpPr>
        <p:spPr>
          <a:xfrm>
            <a:off x="132204" y="80776"/>
            <a:ext cx="67955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3600"/>
              <a:buFont typeface="Source Sans Pro"/>
              <a:buNone/>
            </a:pPr>
            <a:r>
              <a:rPr lang="en-US" sz="3600" b="0" i="0" u="none" strike="noStrike" cap="none" dirty="0">
                <a:solidFill>
                  <a:srgbClr val="70659A"/>
                </a:solidFill>
                <a:latin typeface="Source Sans Pro"/>
                <a:ea typeface="Source Sans Pro"/>
                <a:cs typeface="Source Sans Pro"/>
                <a:sym typeface="Source Sans Pro"/>
              </a:rPr>
              <a:t>Initial Skill Profile Exemplar </a:t>
            </a:r>
            <a:r>
              <a:rPr lang="en-US" sz="3600" b="0" i="0" u="none" strike="noStrike" cap="none" dirty="0">
                <a:latin typeface="Source Sans Pro"/>
                <a:ea typeface="Source Sans Pro"/>
                <a:cs typeface="Source Sans Pro"/>
                <a:sym typeface="Source Sans Pro"/>
              </a:rPr>
              <a:t>– 3 </a:t>
            </a:r>
            <a:endParaRPr dirty="0"/>
          </a:p>
        </p:txBody>
      </p:sp>
      <p:sp>
        <p:nvSpPr>
          <p:cNvPr id="779" name="Google Shape;779;p82"/>
          <p:cNvSpPr txBox="1"/>
          <p:nvPr/>
        </p:nvSpPr>
        <p:spPr>
          <a:xfrm>
            <a:off x="132202" y="675712"/>
            <a:ext cx="90031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Skill Statement Culinary Arts I: Students will be able to plan and prepare food commonly served in food service operations,(aligned to USDA standards) applying industry standard cooking techniques and using American Culinary Federation Education Standards for sanitation and safety.</a:t>
            </a:r>
            <a:endParaRPr sz="1800">
              <a:solidFill>
                <a:schemeClr val="dk1"/>
              </a:solidFill>
              <a:latin typeface="Source Sans Pro"/>
              <a:ea typeface="Source Sans Pro"/>
              <a:cs typeface="Source Sans Pro"/>
              <a:sym typeface="Source Sans Pro"/>
            </a:endParaRPr>
          </a:p>
        </p:txBody>
      </p:sp>
      <p:graphicFrame>
        <p:nvGraphicFramePr>
          <p:cNvPr id="780" name="Google Shape;780;p82"/>
          <p:cNvGraphicFramePr/>
          <p:nvPr>
            <p:extLst>
              <p:ext uri="{D42A27DB-BD31-4B8C-83A1-F6EECF244321}">
                <p14:modId xmlns:p14="http://schemas.microsoft.com/office/powerpoint/2010/main" val="3418272311"/>
              </p:ext>
            </p:extLst>
          </p:nvPr>
        </p:nvGraphicFramePr>
        <p:xfrm>
          <a:off x="132202" y="1824645"/>
          <a:ext cx="8736225" cy="4210396"/>
        </p:xfrm>
        <a:graphic>
          <a:graphicData uri="http://schemas.openxmlformats.org/drawingml/2006/table">
            <a:tbl>
              <a:tblPr firstRow="1">
                <a:tableStyleId>{52045216-18D2-4814-BB6A-587B3A373916}</a:tableStyleId>
              </a:tblPr>
              <a:tblGrid>
                <a:gridCol w="1757558">
                  <a:extLst>
                    <a:ext uri="{9D8B030D-6E8A-4147-A177-3AD203B41FA5}">
                      <a16:colId xmlns:a16="http://schemas.microsoft.com/office/drawing/2014/main" val="20000"/>
                    </a:ext>
                  </a:extLst>
                </a:gridCol>
                <a:gridCol w="6978667">
                  <a:extLst>
                    <a:ext uri="{9D8B030D-6E8A-4147-A177-3AD203B41FA5}">
                      <a16:colId xmlns:a16="http://schemas.microsoft.com/office/drawing/2014/main" val="20001"/>
                    </a:ext>
                  </a:extLst>
                </a:gridCol>
              </a:tblGrid>
              <a:tr h="510201">
                <a:tc>
                  <a:txBody>
                    <a:bodyPr/>
                    <a:lstStyle/>
                    <a:p>
                      <a:pPr marL="0" marR="0" lvl="0" indent="0" algn="ctr" rtl="0">
                        <a:lnSpc>
                          <a:spcPct val="107000"/>
                        </a:lnSpc>
                        <a:spcBef>
                          <a:spcPts val="0"/>
                        </a:spcBef>
                        <a:spcAft>
                          <a:spcPts val="0"/>
                        </a:spcAft>
                        <a:buNone/>
                      </a:pPr>
                      <a:r>
                        <a:rPr lang="en-US" sz="2000" dirty="0"/>
                        <a:t> Level</a:t>
                      </a:r>
                      <a:endParaRPr sz="2000" b="0"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dirty="0"/>
                        <a:t> Descriptors</a:t>
                      </a:r>
                      <a:endParaRPr sz="2000" b="0"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3455">
                <a:tc>
                  <a:txBody>
                    <a:bodyPr/>
                    <a:lstStyle/>
                    <a:p>
                      <a:pPr marL="0" marR="0" lvl="0" indent="0" algn="ctr" rtl="0">
                        <a:lnSpc>
                          <a:spcPct val="107000"/>
                        </a:lnSpc>
                        <a:spcBef>
                          <a:spcPts val="0"/>
                        </a:spcBef>
                        <a:spcAft>
                          <a:spcPts val="0"/>
                        </a:spcAft>
                        <a:buNone/>
                      </a:pPr>
                      <a:r>
                        <a:rPr lang="en-US" sz="2000" dirty="0"/>
                        <a:t>Well above typical skill</a:t>
                      </a:r>
                      <a:endParaRPr sz="20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52400" lvl="0" indent="0" algn="l" rtl="0">
                        <a:lnSpc>
                          <a:spcPct val="90000"/>
                        </a:lnSpc>
                        <a:spcBef>
                          <a:spcPts val="0"/>
                        </a:spcBef>
                        <a:spcAft>
                          <a:spcPts val="0"/>
                        </a:spcAft>
                        <a:buNone/>
                      </a:pPr>
                      <a:r>
                        <a:rPr lang="en-US" sz="2000" dirty="0">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2"/>
                            </a:ext>
                          </a:extLst>
                        </a:rPr>
                        <a:t>Students have considerable experience with cooking and report often helping to cook the family meals, including cooking some dishes independently. Students are familiar with cooking techniques and safety standards.</a:t>
                      </a:r>
                      <a:endParaRPr sz="20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63037">
                <a:tc>
                  <a:txBody>
                    <a:bodyPr/>
                    <a:lstStyle/>
                    <a:p>
                      <a:pPr marL="0" marR="0" lvl="0" indent="0" algn="ctr" rtl="0">
                        <a:lnSpc>
                          <a:spcPct val="107000"/>
                        </a:lnSpc>
                        <a:spcBef>
                          <a:spcPts val="0"/>
                        </a:spcBef>
                        <a:spcAft>
                          <a:spcPts val="0"/>
                        </a:spcAft>
                        <a:buNone/>
                      </a:pPr>
                      <a:r>
                        <a:rPr lang="en-US" sz="2000"/>
                        <a:t>Above typical skill</a:t>
                      </a:r>
                      <a:endParaRPr sz="200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49530" lvl="0" indent="0" algn="l" rtl="0">
                        <a:lnSpc>
                          <a:spcPct val="107000"/>
                        </a:lnSpc>
                        <a:spcBef>
                          <a:spcPts val="0"/>
                        </a:spcBef>
                        <a:spcAft>
                          <a:spcPts val="0"/>
                        </a:spcAft>
                        <a:buNone/>
                      </a:pPr>
                      <a:r>
                        <a:rPr lang="en-US" sz="2000" dirty="0">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3"/>
                            </a:ext>
                          </a:extLst>
                        </a:rPr>
                        <a:t>Students have cooked one or two dishes independently and sometime assist in cooking family meals. Students are aware of some cooking techniques and safety standards</a:t>
                      </a:r>
                      <a:endParaRPr sz="20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23703">
                <a:tc>
                  <a:txBody>
                    <a:bodyPr/>
                    <a:lstStyle/>
                    <a:p>
                      <a:pPr marL="0" marR="0" lvl="0" indent="0" algn="ctr" rtl="0">
                        <a:lnSpc>
                          <a:spcPct val="107000"/>
                        </a:lnSpc>
                        <a:spcBef>
                          <a:spcPts val="0"/>
                        </a:spcBef>
                        <a:spcAft>
                          <a:spcPts val="0"/>
                        </a:spcAft>
                        <a:buNone/>
                      </a:pPr>
                      <a:r>
                        <a:rPr lang="en-US" sz="2000"/>
                        <a:t>Typical skill</a:t>
                      </a:r>
                      <a:endParaRPr sz="200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2000" dirty="0">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4"/>
                            </a:ext>
                          </a:extLst>
                        </a:rPr>
                        <a:t>Students have some cooking experience, typically assisting family members as they prepare meals, but have not cooked independently. Students with prompting can recognize basic cooking techniques and safety standards.</a:t>
                      </a:r>
                      <a:endParaRPr sz="20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81" name="Google Shape;781;p8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57</a:t>
            </a:fld>
            <a:endParaRPr sz="1800">
              <a:solidFill>
                <a:srgbClr val="FFFFFF"/>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3"/>
          <p:cNvSpPr txBox="1">
            <a:spLocks noGrp="1"/>
          </p:cNvSpPr>
          <p:nvPr>
            <p:ph type="title" idx="4294967295"/>
          </p:nvPr>
        </p:nvSpPr>
        <p:spPr>
          <a:xfrm>
            <a:off x="132204" y="80776"/>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659A"/>
              </a:buClr>
              <a:buSzPts val="3600"/>
              <a:buFont typeface="Source Sans Pro"/>
              <a:buNone/>
            </a:pPr>
            <a:r>
              <a:rPr lang="en-US" sz="3600" b="0" i="0" u="none" strike="noStrike" cap="none" dirty="0">
                <a:solidFill>
                  <a:srgbClr val="70659A"/>
                </a:solidFill>
                <a:latin typeface="Source Sans Pro"/>
                <a:ea typeface="Source Sans Pro"/>
                <a:cs typeface="Source Sans Pro"/>
                <a:sym typeface="Source Sans Pro"/>
              </a:rPr>
              <a:t>Initial Skill Profile </a:t>
            </a:r>
            <a:r>
              <a:rPr lang="en-US" sz="3600" b="0" i="0" u="none" strike="noStrike" cap="none" dirty="0">
                <a:latin typeface="Source Sans Pro"/>
                <a:ea typeface="Source Sans Pro"/>
                <a:cs typeface="Source Sans Pro"/>
                <a:sym typeface="Source Sans Pro"/>
              </a:rPr>
              <a:t>– 3 </a:t>
            </a:r>
            <a:endParaRPr dirty="0"/>
          </a:p>
        </p:txBody>
      </p:sp>
      <p:sp>
        <p:nvSpPr>
          <p:cNvPr id="788" name="Google Shape;788;p83"/>
          <p:cNvSpPr txBox="1"/>
          <p:nvPr/>
        </p:nvSpPr>
        <p:spPr>
          <a:xfrm>
            <a:off x="132202" y="675712"/>
            <a:ext cx="90031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Skill Statement Culinary Arts I: Students will be able to plan and prepare food commonly served in food service operations,(aligned to USDA standards) applying industry standard cooking techniques and using American Culinary Federation Education Standards for sanitation and safety.</a:t>
            </a:r>
            <a:endParaRPr sz="1800">
              <a:solidFill>
                <a:schemeClr val="dk1"/>
              </a:solidFill>
              <a:latin typeface="Source Sans Pro"/>
              <a:ea typeface="Source Sans Pro"/>
              <a:cs typeface="Source Sans Pro"/>
              <a:sym typeface="Source Sans Pro"/>
            </a:endParaRPr>
          </a:p>
        </p:txBody>
      </p:sp>
      <p:graphicFrame>
        <p:nvGraphicFramePr>
          <p:cNvPr id="789" name="Google Shape;789;p83"/>
          <p:cNvGraphicFramePr/>
          <p:nvPr>
            <p:extLst>
              <p:ext uri="{D42A27DB-BD31-4B8C-83A1-F6EECF244321}">
                <p14:modId xmlns:p14="http://schemas.microsoft.com/office/powerpoint/2010/main" val="4175070384"/>
              </p:ext>
            </p:extLst>
          </p:nvPr>
        </p:nvGraphicFramePr>
        <p:xfrm>
          <a:off x="199666" y="1876041"/>
          <a:ext cx="8744675" cy="4189480"/>
        </p:xfrm>
        <a:graphic>
          <a:graphicData uri="http://schemas.openxmlformats.org/drawingml/2006/table">
            <a:tbl>
              <a:tblPr firstRow="1">
                <a:tableStyleId>{52045216-18D2-4814-BB6A-587B3A373916}</a:tableStyleId>
              </a:tblPr>
              <a:tblGrid>
                <a:gridCol w="1583414">
                  <a:extLst>
                    <a:ext uri="{9D8B030D-6E8A-4147-A177-3AD203B41FA5}">
                      <a16:colId xmlns:a16="http://schemas.microsoft.com/office/drawing/2014/main" val="20000"/>
                    </a:ext>
                  </a:extLst>
                </a:gridCol>
                <a:gridCol w="7161261">
                  <a:extLst>
                    <a:ext uri="{9D8B030D-6E8A-4147-A177-3AD203B41FA5}">
                      <a16:colId xmlns:a16="http://schemas.microsoft.com/office/drawing/2014/main" val="20001"/>
                    </a:ext>
                  </a:extLst>
                </a:gridCol>
              </a:tblGrid>
              <a:tr h="475421">
                <a:tc>
                  <a:txBody>
                    <a:bodyPr/>
                    <a:lstStyle/>
                    <a:p>
                      <a:pPr marL="0" marR="226059" lvl="0" indent="0" algn="ctr" rtl="0">
                        <a:lnSpc>
                          <a:spcPct val="107000"/>
                        </a:lnSpc>
                        <a:spcBef>
                          <a:spcPts val="0"/>
                        </a:spcBef>
                        <a:spcAft>
                          <a:spcPts val="0"/>
                        </a:spcAft>
                        <a:buNone/>
                      </a:pPr>
                      <a:r>
                        <a:rPr lang="en-US" sz="2000" dirty="0"/>
                        <a:t>Level</a:t>
                      </a:r>
                      <a:endParaRPr sz="2000" b="0"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2000" dirty="0"/>
                        <a:t> Descriptors</a:t>
                      </a:r>
                      <a:endParaRPr sz="2000" b="0"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17355">
                <a:tc>
                  <a:txBody>
                    <a:bodyPr/>
                    <a:lstStyle/>
                    <a:p>
                      <a:pPr marL="0" marR="0" lvl="0" indent="0" algn="ctr" rtl="0">
                        <a:lnSpc>
                          <a:spcPct val="107000"/>
                        </a:lnSpc>
                        <a:spcBef>
                          <a:spcPts val="0"/>
                        </a:spcBef>
                        <a:spcAft>
                          <a:spcPts val="0"/>
                        </a:spcAft>
                        <a:buNone/>
                      </a:pPr>
                      <a:r>
                        <a:rPr lang="en-US" sz="2000" dirty="0">
                          <a:sym typeface="Source Sans Pro"/>
                        </a:rPr>
                        <a:t>Typical skill</a:t>
                      </a:r>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52400" lvl="0" indent="0" algn="l" rtl="0">
                        <a:lnSpc>
                          <a:spcPct val="90000"/>
                        </a:lnSpc>
                        <a:spcBef>
                          <a:spcPts val="0"/>
                        </a:spcBef>
                        <a:spcAft>
                          <a:spcPts val="0"/>
                        </a:spcAft>
                        <a:buClr>
                          <a:schemeClr val="dk1"/>
                        </a:buClr>
                        <a:buSzPts val="2000"/>
                        <a:buFont typeface="Source Sans Pro"/>
                        <a:buNone/>
                      </a:pPr>
                      <a:r>
                        <a:rPr lang="en-US" sz="2000" dirty="0">
                          <a:sym typeface="Source Sans Pro"/>
                        </a:rPr>
                        <a:t>Students have some cooking experience, typically assisting family members as they prepare meals, but have not cooked independently. Students with prompting can recognize basic cooking techniques and safety standards.</a:t>
                      </a:r>
                      <a:endParaRPr sz="20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28279">
                <a:tc>
                  <a:txBody>
                    <a:bodyPr/>
                    <a:lstStyle/>
                    <a:p>
                      <a:pPr marL="0" marR="0" lvl="0" indent="0" algn="ctr" rtl="0">
                        <a:lnSpc>
                          <a:spcPct val="107000"/>
                        </a:lnSpc>
                        <a:spcBef>
                          <a:spcPts val="0"/>
                        </a:spcBef>
                        <a:spcAft>
                          <a:spcPts val="0"/>
                        </a:spcAft>
                        <a:buNone/>
                      </a:pPr>
                      <a:r>
                        <a:rPr lang="en-US" sz="2000"/>
                        <a:t>Below Typical skill</a:t>
                      </a:r>
                      <a:endParaRPr sz="200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49530" lvl="0" indent="0" algn="l" rtl="0">
                        <a:lnSpc>
                          <a:spcPct val="107000"/>
                        </a:lnSpc>
                        <a:spcBef>
                          <a:spcPts val="0"/>
                        </a:spcBef>
                        <a:spcAft>
                          <a:spcPts val="0"/>
                        </a:spcAft>
                        <a:buNone/>
                      </a:pPr>
                      <a:r>
                        <a:rPr lang="en-US" sz="2000" dirty="0">
                          <a:sym typeface="Source Sans Pro"/>
                        </a:rPr>
                        <a:t>Students have a little cooking experience, typically with prepared foods/cake mixes/refrigerated cookie dough, etc. Students are not aware of most basic cooking techniques but recognize some basic safety standards.</a:t>
                      </a:r>
                      <a:endParaRPr sz="20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68425">
                <a:tc>
                  <a:txBody>
                    <a:bodyPr/>
                    <a:lstStyle/>
                    <a:p>
                      <a:pPr marL="0" marR="0" lvl="0" indent="0" algn="ctr" rtl="0">
                        <a:lnSpc>
                          <a:spcPct val="107000"/>
                        </a:lnSpc>
                        <a:spcBef>
                          <a:spcPts val="0"/>
                        </a:spcBef>
                        <a:spcAft>
                          <a:spcPts val="0"/>
                        </a:spcAft>
                        <a:buNone/>
                      </a:pPr>
                      <a:r>
                        <a:rPr lang="en-US" sz="2000">
                          <a:sym typeface="Source Sans Pro"/>
                        </a:rPr>
                        <a:t>Well Below Typical skill</a:t>
                      </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2000" dirty="0">
                          <a:sym typeface="Source Sans Pro"/>
                        </a:rPr>
                        <a:t>Students have no cooking experience and are not aware of basic cooking techniques or safety standards.</a:t>
                      </a:r>
                      <a:endParaRPr sz="20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90" name="Google Shape;790;p8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58</a:t>
            </a:fld>
            <a:endParaRPr sz="1800">
              <a:solidFill>
                <a:srgbClr val="FFFFFF"/>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84"/>
          <p:cNvSpPr txBox="1">
            <a:spLocks noGrp="1"/>
          </p:cNvSpPr>
          <p:nvPr>
            <p:ph type="title"/>
          </p:nvPr>
        </p:nvSpPr>
        <p:spPr>
          <a:xfrm>
            <a:off x="248506" y="99219"/>
            <a:ext cx="8438294" cy="54805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4000" b="0" dirty="0">
                <a:solidFill>
                  <a:srgbClr val="70659A"/>
                </a:solidFill>
              </a:rPr>
              <a:t>Initial Skill Profile </a:t>
            </a:r>
            <a:r>
              <a:rPr lang="en-US" sz="4000" b="0" dirty="0"/>
              <a:t>– 4 </a:t>
            </a:r>
            <a:endParaRPr dirty="0"/>
          </a:p>
        </p:txBody>
      </p:sp>
      <p:sp>
        <p:nvSpPr>
          <p:cNvPr id="797" name="Google Shape;797;p84"/>
          <p:cNvSpPr txBox="1">
            <a:spLocks noGrp="1"/>
          </p:cNvSpPr>
          <p:nvPr>
            <p:ph type="body" idx="1"/>
          </p:nvPr>
        </p:nvSpPr>
        <p:spPr>
          <a:xfrm>
            <a:off x="71919" y="647272"/>
            <a:ext cx="89592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a:latin typeface="Source Sans Pro"/>
                <a:ea typeface="Source Sans Pro"/>
                <a:cs typeface="Source Sans Pro"/>
                <a:sym typeface="Source Sans Pro"/>
              </a:rPr>
              <a:t>Skill Statement Culinary Arts I: Students will be able to plan and prepare food commonly served in food service operations,(aligned to USDA standards) applying industry standard cooking techniques and using American Culinary Federation Education Standards for sanitation and safety</a:t>
            </a:r>
            <a:endParaRPr sz="1800">
              <a:latin typeface="Source Sans Pro"/>
              <a:ea typeface="Source Sans Pro"/>
              <a:cs typeface="Source Sans Pro"/>
              <a:sym typeface="Source Sans Pro"/>
            </a:endParaRPr>
          </a:p>
        </p:txBody>
      </p:sp>
      <p:graphicFrame>
        <p:nvGraphicFramePr>
          <p:cNvPr id="798" name="Google Shape;798;p84"/>
          <p:cNvGraphicFramePr/>
          <p:nvPr/>
        </p:nvGraphicFramePr>
        <p:xfrm>
          <a:off x="113016" y="1850297"/>
          <a:ext cx="4083050" cy="3970755"/>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an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5408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beginning of the year</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29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09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p>
                      <a:pPr marL="0" marR="0" lvl="0" indent="0" algn="l" rtl="0">
                        <a:spcBef>
                          <a:spcPts val="0"/>
                        </a:spcBef>
                        <a:spcAft>
                          <a:spcPts val="0"/>
                        </a:spcAft>
                        <a:buNone/>
                      </a:pP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Based on multiple sources of evidence/a teacher’s experience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799" name="Google Shape;799;p84"/>
          <p:cNvGraphicFramePr/>
          <p:nvPr/>
        </p:nvGraphicFramePr>
        <p:xfrm>
          <a:off x="4315146" y="1804479"/>
          <a:ext cx="4756925" cy="4817862"/>
        </p:xfrm>
        <a:graphic>
          <a:graphicData uri="http://schemas.openxmlformats.org/drawingml/2006/table">
            <a:tbl>
              <a:tblPr firstRow="1" bandRow="1">
                <a:noFill/>
                <a:tableStyleId>{52045216-18D2-4814-BB6A-587B3A373916}</a:tableStyleId>
              </a:tblPr>
              <a:tblGrid>
                <a:gridCol w="1202075">
                  <a:extLst>
                    <a:ext uri="{9D8B030D-6E8A-4147-A177-3AD203B41FA5}">
                      <a16:colId xmlns:a16="http://schemas.microsoft.com/office/drawing/2014/main" val="20000"/>
                    </a:ext>
                  </a:extLst>
                </a:gridCol>
                <a:gridCol w="3554850">
                  <a:extLst>
                    <a:ext uri="{9D8B030D-6E8A-4147-A177-3AD203B41FA5}">
                      <a16:colId xmlns:a16="http://schemas.microsoft.com/office/drawing/2014/main" val="20001"/>
                    </a:ext>
                  </a:extLst>
                </a:gridCol>
              </a:tblGrid>
              <a:tr h="471975">
                <a:tc>
                  <a:txBody>
                    <a:bodyPr/>
                    <a:lstStyle/>
                    <a:p>
                      <a:pPr marL="0" marR="0" lvl="0" indent="0" algn="l" rtl="0">
                        <a:spcBef>
                          <a:spcPts val="0"/>
                        </a:spcBef>
                        <a:spcAft>
                          <a:spcPts val="0"/>
                        </a:spcAft>
                        <a:buNone/>
                      </a:pPr>
                      <a:r>
                        <a:rPr lang="en-US" sz="1800" b="0">
                          <a:solidFill>
                            <a:schemeClr val="dk1"/>
                          </a:solidFill>
                        </a:rPr>
                        <a:t>Partial ISP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endParaRPr sz="1350" b="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28600">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None/>
                      </a:pPr>
                      <a:r>
                        <a:rPr lang="en-US" sz="1800">
                          <a:solidFill>
                            <a:schemeClr val="dk1"/>
                          </a:solidFill>
                          <a:latin typeface="Source Sans Pro"/>
                          <a:ea typeface="Source Sans Pro"/>
                          <a:cs typeface="Source Sans Pro"/>
                          <a:sym typeface="Source Sans Pro"/>
                        </a:rPr>
                        <a:t>Students have some cooking experience, typically assisting family members as they prepare meals, but have not cooked independently. Students with prompting can recognize basic cooking techniques and some safety standards</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Below 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solidFill>
                            <a:schemeClr val="dk1"/>
                          </a:solidFill>
                          <a:latin typeface="Source Sans Pro"/>
                          <a:ea typeface="Source Sans Pro"/>
                          <a:cs typeface="Source Sans Pro"/>
                          <a:sym typeface="Source Sans Pro"/>
                        </a:rPr>
                        <a:t>Students have a little cooking experience, typically with prepared foods/cake mixes/refrigerated cookie dough, etc. Students are not aware of most basic cooking techniques or safety standards.</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00" name="Google Shape;800;p8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59</a:t>
            </a:fld>
            <a:endParaRPr sz="180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457200" y="270784"/>
            <a:ext cx="8547100" cy="88310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rPr>
              <a:t>Connection to Teacher Growth</a:t>
            </a:r>
            <a:endParaRPr dirty="0"/>
          </a:p>
        </p:txBody>
      </p:sp>
      <p:sp>
        <p:nvSpPr>
          <p:cNvPr id="172" name="Google Shape;172;p17"/>
          <p:cNvSpPr txBox="1">
            <a:spLocks noGrp="1"/>
          </p:cNvSpPr>
          <p:nvPr>
            <p:ph type="body" idx="1"/>
          </p:nvPr>
        </p:nvSpPr>
        <p:spPr>
          <a:xfrm>
            <a:off x="457200" y="1360714"/>
            <a:ext cx="8229600" cy="4136571"/>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2700"/>
              <a:buFont typeface="Arial"/>
              <a:buChar char="●"/>
            </a:pPr>
            <a:r>
              <a:rPr lang="en-US"/>
              <a:t>Reflective process</a:t>
            </a:r>
            <a:endParaRPr/>
          </a:p>
          <a:p>
            <a:pPr marL="556022" lvl="1" indent="-213122" algn="l" rtl="0">
              <a:lnSpc>
                <a:spcPct val="115000"/>
              </a:lnSpc>
              <a:spcBef>
                <a:spcPts val="0"/>
              </a:spcBef>
              <a:spcAft>
                <a:spcPts val="0"/>
              </a:spcAft>
              <a:buSzPts val="24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On</a:t>
            </a:r>
            <a:r>
              <a:rPr lang="en-US"/>
              <a:t> which assignments did students demonstrate the most growth?</a:t>
            </a:r>
            <a:endParaRPr/>
          </a:p>
          <a:p>
            <a:pPr marL="556022" lvl="1" indent="-213122" algn="l" rtl="0">
              <a:lnSpc>
                <a:spcPct val="115000"/>
              </a:lnSpc>
              <a:spcBef>
                <a:spcPts val="0"/>
              </a:spcBef>
              <a:spcAft>
                <a:spcPts val="0"/>
              </a:spcAft>
              <a:buSzPts val="2400"/>
              <a:buChar char="○"/>
            </a:pPr>
            <a:r>
              <a:rPr lang="en-US"/>
              <a:t>How might this reflect instructional practices being used?</a:t>
            </a:r>
            <a:endParaRPr/>
          </a:p>
          <a:p>
            <a:pPr marL="556022" lvl="1" indent="-213122" algn="l" rtl="0">
              <a:lnSpc>
                <a:spcPct val="115000"/>
              </a:lnSpc>
              <a:spcBef>
                <a:spcPts val="0"/>
              </a:spcBef>
              <a:spcAft>
                <a:spcPts val="0"/>
              </a:spcAft>
              <a:buSzPts val="2400"/>
              <a:buChar char="○"/>
            </a:pPr>
            <a:r>
              <a:rPr lang="en-US"/>
              <a:t>How did differentiated student supports align with demonstrated student growth?</a:t>
            </a:r>
            <a:endParaRPr/>
          </a:p>
          <a:p>
            <a:pPr marL="556022" lvl="0" indent="0" algn="l" rtl="0">
              <a:spcBef>
                <a:spcPts val="540"/>
              </a:spcBef>
              <a:spcAft>
                <a:spcPts val="0"/>
              </a:spcAft>
              <a:buNone/>
            </a:pPr>
            <a:endParaRPr/>
          </a:p>
          <a:p>
            <a:pPr marL="457200" lvl="0" indent="-457200" algn="l" rtl="0">
              <a:spcBef>
                <a:spcPts val="540"/>
              </a:spcBef>
              <a:spcAft>
                <a:spcPts val="0"/>
              </a:spcAft>
              <a:buClr>
                <a:srgbClr val="F89C4D"/>
              </a:buClr>
              <a:buSzPts val="2700"/>
              <a:buFont typeface="Arial"/>
              <a:buChar char="●"/>
            </a:pPr>
            <a:r>
              <a:rPr lang="en-US"/>
              <a:t>Use evidence, reflection, and coaching to make necessary instructional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pivots</a:t>
            </a:r>
            <a:r>
              <a:rPr lang="en-US"/>
              <a:t>.</a:t>
            </a:r>
            <a:endParaRPr/>
          </a:p>
        </p:txBody>
      </p:sp>
      <p:sp>
        <p:nvSpPr>
          <p:cNvPr id="173" name="Google Shape;173;p1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a:t>
            </a:fld>
            <a:endParaRPr sz="1800">
              <a:solidFill>
                <a:srgbClr val="FFFFFF"/>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86"/>
          <p:cNvSpPr txBox="1">
            <a:spLocks noGrp="1"/>
          </p:cNvSpPr>
          <p:nvPr>
            <p:ph type="title"/>
          </p:nvPr>
        </p:nvSpPr>
        <p:spPr>
          <a:xfrm>
            <a:off x="337930" y="117031"/>
            <a:ext cx="8348870" cy="1493108"/>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200"/>
              <a:buNone/>
            </a:pPr>
            <a:r>
              <a:rPr lang="en-US" sz="4200" dirty="0">
                <a:solidFill>
                  <a:srgbClr val="70659A"/>
                </a:solidFill>
              </a:rPr>
              <a:t>Initial Skill Profile </a:t>
            </a:r>
            <a:r>
              <a:rPr lang="en-US" sz="4200" b="1" i="1" dirty="0">
                <a:solidFill>
                  <a:srgbClr val="70659A"/>
                </a:solidFill>
              </a:rPr>
              <a:t>Non-Exemplars</a:t>
            </a:r>
            <a:br>
              <a:rPr lang="en-US" sz="4200" dirty="0">
                <a:solidFill>
                  <a:srgbClr val="70659A"/>
                </a:solidFill>
              </a:rPr>
            </a:br>
            <a:endParaRPr sz="4200" dirty="0">
              <a:solidFill>
                <a:srgbClr val="70659A"/>
              </a:solidFill>
            </a:endParaRPr>
          </a:p>
        </p:txBody>
      </p:sp>
      <p:sp>
        <p:nvSpPr>
          <p:cNvPr id="822" name="Google Shape;822;p86"/>
          <p:cNvSpPr txBox="1">
            <a:spLocks noGrp="1"/>
          </p:cNvSpPr>
          <p:nvPr>
            <p:ph type="body" idx="1"/>
          </p:nvPr>
        </p:nvSpPr>
        <p:spPr>
          <a:xfrm>
            <a:off x="798286" y="1571171"/>
            <a:ext cx="7772400" cy="3715800"/>
          </a:xfrm>
          <a:prstGeom prst="rect">
            <a:avLst/>
          </a:prstGeom>
          <a:noFill/>
          <a:ln>
            <a:noFill/>
          </a:ln>
        </p:spPr>
        <p:txBody>
          <a:bodyPr spcFirstLastPara="1" wrap="square" lIns="91425" tIns="91425" rIns="91425" bIns="91425" anchor="t" anchorCtr="0">
            <a:noAutofit/>
          </a:bodyPr>
          <a:lstStyle/>
          <a:p>
            <a:pPr marL="457200" marR="0" lvl="0" indent="-368935" algn="l" rtl="0">
              <a:spcBef>
                <a:spcPts val="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6"/>
                  </a:ext>
                </a:extLst>
              </a:rPr>
              <a:t>Individually (silent/solo) read your assigned  Non-Exemplar ISP.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7"/>
                </a:ext>
              </a:extLst>
            </a:endParaRPr>
          </a:p>
          <a:p>
            <a:pPr marL="274320" marR="0" lvl="0" indent="0" algn="l" rtl="0">
              <a:spcBef>
                <a:spcPts val="0"/>
              </a:spcBef>
              <a:spcAft>
                <a:spcPts val="0"/>
              </a:spcAft>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endParaRPr>
          </a:p>
          <a:p>
            <a:pPr marL="274320" marR="0" lvl="0" indent="-140335" algn="l" rtl="0">
              <a:spcBef>
                <a:spcPts val="580"/>
              </a:spcBef>
              <a:spcAft>
                <a:spcPts val="0"/>
              </a:spcAft>
              <a:buSzPts val="221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   Be prepared to discuss in groups: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endParaRPr>
          </a:p>
          <a:p>
            <a:pPr marL="822960" lvl="2" indent="-152400" algn="l" rtl="0">
              <a:spcBef>
                <a:spcPts val="370"/>
              </a:spcBef>
              <a:spcAft>
                <a:spcPts val="0"/>
              </a:spcAft>
              <a:buSzPts val="204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1"/>
                  </a:ext>
                </a:extLst>
              </a:rPr>
              <a:t>W</a:t>
            </a:r>
            <a:r>
              <a:rPr lang="en-US"/>
              <a:t>hat do you notice?</a:t>
            </a:r>
            <a:endParaRPr/>
          </a:p>
          <a:p>
            <a:pPr marL="822960" lvl="2" indent="-152400" algn="l" rtl="0">
              <a:spcBef>
                <a:spcPts val="370"/>
              </a:spcBef>
              <a:spcAft>
                <a:spcPts val="0"/>
              </a:spcAft>
              <a:buSzPts val="2040"/>
              <a:buChar char="●"/>
            </a:pPr>
            <a:r>
              <a:rPr lang="en-US"/>
              <a:t>Where are the gaps in order to align to the Success Criteria?</a:t>
            </a:r>
            <a:endParaRPr/>
          </a:p>
          <a:p>
            <a:pPr marL="822960" lvl="2" indent="-152400" algn="l" rtl="0">
              <a:spcBef>
                <a:spcPts val="370"/>
              </a:spcBef>
              <a:spcAft>
                <a:spcPts val="0"/>
              </a:spcAft>
              <a:buSzPts val="2040"/>
              <a:buChar char="●"/>
            </a:pPr>
            <a:r>
              <a:rPr lang="en-US"/>
              <a:t>What probing questions would you ask the teacher in order to strengthen these ISPs?</a:t>
            </a:r>
            <a:endParaRPr/>
          </a:p>
        </p:txBody>
      </p:sp>
      <p:sp>
        <p:nvSpPr>
          <p:cNvPr id="823" name="Google Shape;823;p8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60</a:t>
            </a:fld>
            <a:endParaRPr sz="1800">
              <a:solidFill>
                <a:srgbClr val="FFFFFF"/>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87"/>
          <p:cNvSpPr txBox="1">
            <a:spLocks noGrp="1"/>
          </p:cNvSpPr>
          <p:nvPr>
            <p:ph type="title"/>
          </p:nvPr>
        </p:nvSpPr>
        <p:spPr>
          <a:xfrm>
            <a:off x="457200" y="371248"/>
            <a:ext cx="7886700" cy="7815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chemeClr val="dk1"/>
                </a:solidFill>
              </a:rPr>
              <a:t>Revising a </a:t>
            </a:r>
            <a:r>
              <a:rPr lang="en-US" sz="4000" i="1" dirty="0">
                <a:solidFill>
                  <a:schemeClr val="dk1"/>
                </a:solidFill>
              </a:rPr>
              <a:t>Non-Exemplar</a:t>
            </a:r>
            <a:r>
              <a:rPr lang="en-US" sz="4000" b="0" dirty="0">
                <a:solidFill>
                  <a:schemeClr val="dk1"/>
                </a:solidFill>
              </a:rPr>
              <a:t> ISP: </a:t>
            </a:r>
            <a:br>
              <a:rPr lang="en-US" sz="4000" b="0" dirty="0">
                <a:solidFill>
                  <a:schemeClr val="dk1"/>
                </a:solidFill>
              </a:rPr>
            </a:br>
            <a:r>
              <a:rPr lang="en-US" sz="4000" b="0" dirty="0">
                <a:solidFill>
                  <a:schemeClr val="dk1"/>
                </a:solidFill>
              </a:rPr>
              <a:t>3</a:t>
            </a:r>
            <a:r>
              <a:rPr lang="en-US" sz="4000" b="0" baseline="30000" dirty="0">
                <a:solidFill>
                  <a:schemeClr val="dk1"/>
                </a:solidFill>
              </a:rPr>
              <a:t>rd</a:t>
            </a:r>
            <a:r>
              <a:rPr lang="en-US" sz="4000" b="0" dirty="0">
                <a:solidFill>
                  <a:schemeClr val="dk1"/>
                </a:solidFill>
              </a:rPr>
              <a:t> Grade Math</a:t>
            </a:r>
            <a:endParaRPr dirty="0">
              <a:solidFill>
                <a:schemeClr val="dk1"/>
              </a:solidFill>
            </a:endParaRPr>
          </a:p>
        </p:txBody>
      </p:sp>
      <p:sp>
        <p:nvSpPr>
          <p:cNvPr id="830" name="Google Shape;830;p87"/>
          <p:cNvSpPr txBox="1">
            <a:spLocks noGrp="1"/>
          </p:cNvSpPr>
          <p:nvPr>
            <p:ph type="body" idx="1"/>
          </p:nvPr>
        </p:nvSpPr>
        <p:spPr>
          <a:xfrm>
            <a:off x="457200" y="1778525"/>
            <a:ext cx="8229600" cy="39048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700"/>
              <a:buAutoNum type="arabicPeriod"/>
            </a:pPr>
            <a:r>
              <a:rPr lang="en-US"/>
              <a:t>Where are the gaps?</a:t>
            </a:r>
            <a:endParaRPr/>
          </a:p>
          <a:p>
            <a:pPr marL="514350" lvl="0" indent="-514350" algn="l" rtl="0">
              <a:spcBef>
                <a:spcPts val="540"/>
              </a:spcBef>
              <a:spcAft>
                <a:spcPts val="0"/>
              </a:spcAft>
              <a:buClr>
                <a:schemeClr val="dk1"/>
              </a:buClr>
              <a:buSzPts val="2700"/>
              <a:buAutoNum type="arabicPeriod"/>
            </a:pPr>
            <a:r>
              <a:rPr lang="en-US"/>
              <a:t>How can you align better to the skill statement?</a:t>
            </a:r>
            <a:endParaRPr/>
          </a:p>
          <a:p>
            <a:pPr marL="514350" lvl="0" indent="-514350" algn="l" rtl="0">
              <a:spcBef>
                <a:spcPts val="540"/>
              </a:spcBef>
              <a:spcAft>
                <a:spcPts val="0"/>
              </a:spcAft>
              <a:buClr>
                <a:schemeClr val="dk1"/>
              </a:buClr>
              <a:buSzPts val="2700"/>
              <a:buAutoNum type="arabicPeriod"/>
            </a:pPr>
            <a:r>
              <a:rPr lang="en-US"/>
              <a:t>How can you make it clearly measurable?</a:t>
            </a:r>
            <a:endParaRPr/>
          </a:p>
          <a:p>
            <a:pPr marL="0" lvl="0" indent="0" algn="l" rtl="0">
              <a:spcBef>
                <a:spcPts val="540"/>
              </a:spcBef>
              <a:spcAft>
                <a:spcPts val="0"/>
              </a:spcAft>
              <a:buNone/>
            </a:pPr>
            <a:endParaRPr/>
          </a:p>
        </p:txBody>
      </p:sp>
      <p:sp>
        <p:nvSpPr>
          <p:cNvPr id="831" name="Google Shape;831;p8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61</a:t>
            </a:fld>
            <a:endParaRPr sz="1800">
              <a:solidFill>
                <a:srgbClr val="FFFFFF"/>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88"/>
          <p:cNvSpPr txBox="1">
            <a:spLocks noGrp="1"/>
          </p:cNvSpPr>
          <p:nvPr>
            <p:ph type="title" idx="4294967295"/>
          </p:nvPr>
        </p:nvSpPr>
        <p:spPr>
          <a:xfrm>
            <a:off x="132201" y="235184"/>
            <a:ext cx="8229600" cy="63094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3500"/>
              <a:buFont typeface="Source Sans Pro"/>
              <a:buNone/>
            </a:pPr>
            <a:r>
              <a:rPr lang="en-US" sz="3500" b="0" i="0" u="none" strike="noStrike" cap="none" dirty="0">
                <a:solidFill>
                  <a:schemeClr val="accent2"/>
                </a:solidFill>
                <a:latin typeface="Source Sans Pro"/>
                <a:ea typeface="Source Sans Pro"/>
                <a:cs typeface="Source Sans Pro"/>
                <a:sym typeface="Source Sans Pro"/>
              </a:rPr>
              <a:t>One Example: Revised 3</a:t>
            </a:r>
            <a:r>
              <a:rPr lang="en-US" sz="3500" b="0" i="0" u="none" strike="noStrike" cap="none" baseline="30000" dirty="0">
                <a:solidFill>
                  <a:schemeClr val="accent2"/>
                </a:solidFill>
                <a:latin typeface="Source Sans Pro"/>
                <a:ea typeface="Source Sans Pro"/>
                <a:cs typeface="Source Sans Pro"/>
                <a:sym typeface="Source Sans Pro"/>
              </a:rPr>
              <a:t>rd</a:t>
            </a:r>
            <a:r>
              <a:rPr lang="en-US" sz="3500" b="0" i="0" u="none" strike="noStrike" cap="none" dirty="0">
                <a:solidFill>
                  <a:schemeClr val="accent2"/>
                </a:solidFill>
                <a:latin typeface="Source Sans Pro"/>
                <a:ea typeface="Source Sans Pro"/>
                <a:cs typeface="Source Sans Pro"/>
                <a:sym typeface="Source Sans Pro"/>
              </a:rPr>
              <a:t> Grade Math ISP</a:t>
            </a:r>
            <a:endParaRPr dirty="0"/>
          </a:p>
        </p:txBody>
      </p:sp>
      <p:sp>
        <p:nvSpPr>
          <p:cNvPr id="838" name="Google Shape;838;p88"/>
          <p:cNvSpPr txBox="1">
            <a:spLocks noGrp="1"/>
          </p:cNvSpPr>
          <p:nvPr>
            <p:ph type="body" idx="1"/>
          </p:nvPr>
        </p:nvSpPr>
        <p:spPr>
          <a:xfrm>
            <a:off x="132201" y="835278"/>
            <a:ext cx="8736229" cy="954107"/>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a:t>
            </a:r>
            <a:r>
              <a:rPr lang="en-US" sz="1800">
                <a:latin typeface="Source Sans Pro"/>
                <a:ea typeface="Source Sans Pro"/>
                <a:cs typeface="Source Sans Pro"/>
                <a:sym typeface="Source Sans Pro"/>
              </a:rPr>
              <a:t>Students will be able to recall basic multiplication and division facts with fluency and accuracy and apply their understanding of multiplication and division to solve one and two-step word problems.</a:t>
            </a:r>
            <a:endParaRPr sz="2000">
              <a:latin typeface="Source Sans Pro"/>
              <a:ea typeface="Source Sans Pro"/>
              <a:cs typeface="Source Sans Pro"/>
              <a:sym typeface="Source Sans Pro"/>
            </a:endParaRPr>
          </a:p>
        </p:txBody>
      </p:sp>
      <p:graphicFrame>
        <p:nvGraphicFramePr>
          <p:cNvPr id="839" name="Google Shape;839;p88"/>
          <p:cNvGraphicFramePr/>
          <p:nvPr>
            <p:extLst>
              <p:ext uri="{D42A27DB-BD31-4B8C-83A1-F6EECF244321}">
                <p14:modId xmlns:p14="http://schemas.microsoft.com/office/powerpoint/2010/main" val="875547017"/>
              </p:ext>
            </p:extLst>
          </p:nvPr>
        </p:nvGraphicFramePr>
        <p:xfrm>
          <a:off x="132202" y="1789386"/>
          <a:ext cx="8791445" cy="4246602"/>
        </p:xfrm>
        <a:graphic>
          <a:graphicData uri="http://schemas.openxmlformats.org/drawingml/2006/table">
            <a:tbl>
              <a:tblPr firstRow="1">
                <a:tableStyleId>{52045216-18D2-4814-BB6A-587B3A373916}</a:tableStyleId>
              </a:tblPr>
              <a:tblGrid>
                <a:gridCol w="1659125">
                  <a:extLst>
                    <a:ext uri="{9D8B030D-6E8A-4147-A177-3AD203B41FA5}">
                      <a16:colId xmlns:a16="http://schemas.microsoft.com/office/drawing/2014/main" val="20000"/>
                    </a:ext>
                  </a:extLst>
                </a:gridCol>
                <a:gridCol w="7132320">
                  <a:extLst>
                    <a:ext uri="{9D8B030D-6E8A-4147-A177-3AD203B41FA5}">
                      <a16:colId xmlns:a16="http://schemas.microsoft.com/office/drawing/2014/main" val="20001"/>
                    </a:ext>
                  </a:extLst>
                </a:gridCol>
              </a:tblGrid>
              <a:tr h="403548">
                <a:tc>
                  <a:txBody>
                    <a:bodyPr/>
                    <a:lstStyle/>
                    <a:p>
                      <a:pPr marL="0" marR="226059" lvl="0" indent="0" algn="ctr" rtl="0">
                        <a:lnSpc>
                          <a:spcPct val="107000"/>
                        </a:lnSpc>
                        <a:spcBef>
                          <a:spcPts val="0"/>
                        </a:spcBef>
                        <a:spcAft>
                          <a:spcPts val="0"/>
                        </a:spcAft>
                        <a:buNone/>
                      </a:pPr>
                      <a:r>
                        <a:rPr lang="en-US" sz="1800" dirty="0"/>
                        <a:t>Level</a:t>
                      </a:r>
                      <a:endParaRPr sz="1800" b="1" dirty="0">
                        <a:solidFill>
                          <a:srgbClr val="000000"/>
                        </a:solidFill>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None/>
                      </a:pPr>
                      <a:r>
                        <a:rPr lang="en-US" sz="1800" dirty="0"/>
                        <a:t> Descriptors</a:t>
                      </a:r>
                      <a:endParaRPr sz="1800" b="1" dirty="0">
                        <a:solidFill>
                          <a:srgbClr val="000000"/>
                        </a:solidFill>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56434">
                <a:tc>
                  <a:txBody>
                    <a:bodyPr/>
                    <a:lstStyle/>
                    <a:p>
                      <a:pPr marL="0" marR="0" lvl="0" indent="0" algn="ctr" rtl="0">
                        <a:lnSpc>
                          <a:spcPct val="107000"/>
                        </a:lnSpc>
                        <a:spcBef>
                          <a:spcPts val="0"/>
                        </a:spcBef>
                        <a:spcAft>
                          <a:spcPts val="0"/>
                        </a:spcAft>
                        <a:buNone/>
                      </a:pPr>
                      <a:r>
                        <a:rPr lang="en-US" sz="1800" dirty="0"/>
                        <a:t>Well Above Typical Skill</a:t>
                      </a:r>
                      <a:endParaRPr sz="1800" dirty="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52400" lvl="0" indent="0" algn="l" rtl="0">
                        <a:lnSpc>
                          <a:spcPct val="75000"/>
                        </a:lnSpc>
                        <a:spcBef>
                          <a:spcPts val="0"/>
                        </a:spcBef>
                        <a:spcAft>
                          <a:spcPts val="0"/>
                        </a:spcAft>
                        <a:buNone/>
                      </a:pPr>
                      <a:r>
                        <a:rPr lang="en-US" sz="1800" dirty="0">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2"/>
                            </a:ext>
                          </a:extLst>
                        </a:rPr>
                        <a:t>Students can multiply independently but are not able to use multiplication skills to solve one or two step word problems.</a:t>
                      </a:r>
                      <a:endParaRPr sz="1800" dirty="0">
                        <a:latin typeface="Arial"/>
                        <a:ea typeface="Arial"/>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56434">
                <a:tc>
                  <a:txBody>
                    <a:bodyPr/>
                    <a:lstStyle/>
                    <a:p>
                      <a:pPr marL="0" marR="0" lvl="0" indent="0" algn="ctr" rtl="0">
                        <a:lnSpc>
                          <a:spcPct val="107000"/>
                        </a:lnSpc>
                        <a:spcBef>
                          <a:spcPts val="0"/>
                        </a:spcBef>
                        <a:spcAft>
                          <a:spcPts val="0"/>
                        </a:spcAft>
                        <a:buNone/>
                      </a:pPr>
                      <a:r>
                        <a:rPr lang="en-US" sz="1800"/>
                        <a:t>Above Typical Skill</a:t>
                      </a:r>
                      <a:endParaRPr sz="180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49530" lvl="0" indent="0" algn="l" rtl="0">
                        <a:lnSpc>
                          <a:spcPct val="107000"/>
                        </a:lnSpc>
                        <a:spcBef>
                          <a:spcPts val="0"/>
                        </a:spcBef>
                        <a:spcAft>
                          <a:spcPts val="0"/>
                        </a:spcAft>
                        <a:buNone/>
                      </a:pPr>
                      <a:r>
                        <a:rPr lang="en-US" sz="1800" dirty="0">
                          <a:sym typeface="Source Sans Pro"/>
                        </a:rPr>
                        <a:t>Students can add and subtract four-digit numbers with accuracy and multiply some numbers independently, without support</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6434">
                <a:tc>
                  <a:txBody>
                    <a:bodyPr/>
                    <a:lstStyle/>
                    <a:p>
                      <a:pPr marL="0" marR="0" lvl="0" indent="0" algn="ctr" rtl="0">
                        <a:lnSpc>
                          <a:spcPct val="107000"/>
                        </a:lnSpc>
                        <a:spcBef>
                          <a:spcPts val="0"/>
                        </a:spcBef>
                        <a:spcAft>
                          <a:spcPts val="0"/>
                        </a:spcAft>
                        <a:buNone/>
                      </a:pPr>
                      <a:r>
                        <a:rPr lang="en-US" sz="1800"/>
                        <a:t>Typical skill</a:t>
                      </a:r>
                      <a:endParaRPr sz="1800">
                        <a:latin typeface="Arial"/>
                        <a:ea typeface="Arial"/>
                        <a:cs typeface="Arial"/>
                        <a:sym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1800" dirty="0">
                          <a:sym typeface="Source Sans Pro"/>
                        </a:rPr>
                        <a:t>Students can add and subtract four-digit numbers with accuracy and multiply some numbers when given support like manipulatives.</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93132">
                <a:tc>
                  <a:txBody>
                    <a:bodyPr/>
                    <a:lstStyle/>
                    <a:p>
                      <a:pPr marL="0" marR="0" lvl="0" indent="0" algn="ctr" rtl="0">
                        <a:lnSpc>
                          <a:spcPct val="107000"/>
                        </a:lnSpc>
                        <a:spcBef>
                          <a:spcPts val="0"/>
                        </a:spcBef>
                        <a:spcAft>
                          <a:spcPts val="0"/>
                        </a:spcAft>
                        <a:buNone/>
                      </a:pPr>
                      <a:r>
                        <a:rPr lang="en-US" sz="1800">
                          <a:sym typeface="Source Sans Pro"/>
                        </a:rPr>
                        <a:t>Below Typical Skill</a:t>
                      </a:r>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1800" dirty="0">
                          <a:sym typeface="Source Sans Pro"/>
                        </a:rPr>
                        <a:t>Students can add and subtract four-digit numbers with difficulty and often without accuracy. Students understand groupings of numbers but cannot multiply numbers. </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67354">
                <a:tc>
                  <a:txBody>
                    <a:bodyPr/>
                    <a:lstStyle/>
                    <a:p>
                      <a:pPr marL="0" marR="0" lvl="0" indent="0" algn="ctr" rtl="0">
                        <a:lnSpc>
                          <a:spcPct val="107000"/>
                        </a:lnSpc>
                        <a:spcBef>
                          <a:spcPts val="0"/>
                        </a:spcBef>
                        <a:spcAft>
                          <a:spcPts val="0"/>
                        </a:spcAft>
                        <a:buNone/>
                      </a:pPr>
                      <a:r>
                        <a:rPr lang="en-US" sz="1800">
                          <a:sym typeface="Source Sans Pro"/>
                        </a:rPr>
                        <a:t>Well Below Typical Skill</a:t>
                      </a:r>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655" marR="114300" lvl="0" indent="0" algn="l" rtl="0">
                        <a:lnSpc>
                          <a:spcPct val="107000"/>
                        </a:lnSpc>
                        <a:spcBef>
                          <a:spcPts val="0"/>
                        </a:spcBef>
                        <a:spcAft>
                          <a:spcPts val="0"/>
                        </a:spcAft>
                        <a:buNone/>
                      </a:pPr>
                      <a:r>
                        <a:rPr lang="en-US" sz="1800" dirty="0">
                          <a:sym typeface="Source Sans Pro"/>
                        </a:rPr>
                        <a:t>Students can add four-digit numbers but struggle with subtraction and regrouping.</a:t>
                      </a:r>
                      <a:endParaRPr sz="1800" dirty="0">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40" name="Google Shape;840;p8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62</a:t>
            </a:fld>
            <a:endParaRPr sz="1800">
              <a:solidFill>
                <a:srgbClr val="FFFFFF"/>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89"/>
          <p:cNvSpPr txBox="1">
            <a:spLocks noGrp="1"/>
          </p:cNvSpPr>
          <p:nvPr>
            <p:ph type="title"/>
          </p:nvPr>
        </p:nvSpPr>
        <p:spPr>
          <a:xfrm>
            <a:off x="457200" y="403542"/>
            <a:ext cx="8473440" cy="71691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200" b="0" dirty="0">
                <a:solidFill>
                  <a:srgbClr val="70659A"/>
                </a:solidFill>
              </a:rPr>
              <a:t>Changes from Non-Exemplar to </a:t>
            </a:r>
            <a:r>
              <a:rPr lang="en-US" sz="3200" i="1" dirty="0">
                <a:solidFill>
                  <a:srgbClr val="70659A"/>
                </a:solidFill>
              </a:rPr>
              <a:t>Revised</a:t>
            </a:r>
            <a:r>
              <a:rPr lang="en-US" sz="3200" b="0" dirty="0">
                <a:solidFill>
                  <a:srgbClr val="70659A"/>
                </a:solidFill>
              </a:rPr>
              <a:t>  Version</a:t>
            </a:r>
            <a:endParaRPr dirty="0"/>
          </a:p>
        </p:txBody>
      </p:sp>
      <p:sp>
        <p:nvSpPr>
          <p:cNvPr id="847" name="Google Shape;847;p89"/>
          <p:cNvSpPr txBox="1">
            <a:spLocks noGrp="1"/>
          </p:cNvSpPr>
          <p:nvPr>
            <p:ph type="body" idx="1"/>
          </p:nvPr>
        </p:nvSpPr>
        <p:spPr>
          <a:xfrm>
            <a:off x="457200" y="1371600"/>
            <a:ext cx="8229600" cy="4724400"/>
          </a:xfrm>
          <a:prstGeom prst="rect">
            <a:avLst/>
          </a:prstGeom>
          <a:noFill/>
          <a:ln>
            <a:noFill/>
          </a:ln>
        </p:spPr>
        <p:txBody>
          <a:bodyPr spcFirstLastPara="1" wrap="square" lIns="91425" tIns="45700" rIns="91425" bIns="45700" anchor="t" anchorCtr="0">
            <a:noAutofit/>
          </a:bodyPr>
          <a:lstStyle/>
          <a:p>
            <a:pPr marL="255985" lvl="0" indent="-255985" algn="l" rtl="0">
              <a:spcBef>
                <a:spcPts val="0"/>
              </a:spcBef>
              <a:spcAft>
                <a:spcPts val="0"/>
              </a:spcAft>
              <a:buNone/>
            </a:pPr>
            <a:r>
              <a:rPr lang="en-US"/>
              <a:t>Revised Version of ISP:</a:t>
            </a:r>
            <a:endParaRPr/>
          </a:p>
          <a:p>
            <a:pPr marL="457200" lvl="0" indent="-457200" algn="l" rtl="0">
              <a:spcBef>
                <a:spcPts val="540"/>
              </a:spcBef>
              <a:spcAft>
                <a:spcPts val="0"/>
              </a:spcAft>
              <a:buClr>
                <a:srgbClr val="F47920"/>
              </a:buClr>
              <a:buSzPts val="2700"/>
              <a:buFont typeface="Arial"/>
              <a:buChar char="•"/>
            </a:pPr>
            <a:r>
              <a:rPr lang="en-US"/>
              <a:t>D</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3"/>
                  </a:ext>
                </a:extLst>
              </a:rPr>
              <a:t>escriptors for each level align to the skill statement.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4"/>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5"/>
                  </a:ext>
                </a:extLst>
              </a:rPr>
              <a:t>Specific tasks are mentioned.</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7"/>
                  </a:ext>
                </a:extLst>
              </a:rPr>
              <a:t>The skill level/tasks are measurable in multiple ways.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8"/>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9"/>
                  </a:ext>
                </a:extLst>
              </a:rPr>
              <a:t>Each level specifies increasing level of measurable skill.</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0"/>
                </a:ext>
              </a:extLst>
            </a:endParaRPr>
          </a:p>
          <a:p>
            <a:pPr marL="457200" lvl="0" indent="-457200" algn="l" rtl="0">
              <a:spcBef>
                <a:spcPts val="540"/>
              </a:spcBef>
              <a:spcAft>
                <a:spcPts val="0"/>
              </a:spcAft>
              <a:buClr>
                <a:srgbClr val="F47920"/>
              </a:buClr>
              <a:buSzPts val="27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1"/>
                  </a:ext>
                </a:extLst>
              </a:rPr>
              <a:t>Progression from each level to the next makes sense.</a:t>
            </a:r>
            <a:endParaRPr/>
          </a:p>
        </p:txBody>
      </p:sp>
      <p:sp>
        <p:nvSpPr>
          <p:cNvPr id="848" name="Google Shape;848;p8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63</a:t>
            </a:fld>
            <a:endParaRPr sz="1800">
              <a:solidFill>
                <a:srgbClr val="FFFFFF"/>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92"/>
          <p:cNvSpPr txBox="1">
            <a:spLocks noGrp="1"/>
          </p:cNvSpPr>
          <p:nvPr>
            <p:ph type="title"/>
          </p:nvPr>
        </p:nvSpPr>
        <p:spPr>
          <a:xfrm>
            <a:off x="628649" y="365126"/>
            <a:ext cx="8229600" cy="999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500" b="0" dirty="0">
                <a:solidFill>
                  <a:schemeClr val="dk1"/>
                </a:solidFill>
              </a:rPr>
              <a:t>A Resource to Review </a:t>
            </a:r>
            <a:r>
              <a:rPr lang="en-US" sz="3500" b="0" dirty="0">
                <a:solidFill>
                  <a:schemeClr val="dk1"/>
                </a:solidFill>
              </a:rPr>
              <a:t>(and use later!)</a:t>
            </a:r>
            <a:r>
              <a:rPr lang="en-US" sz="3500" b="0" dirty="0">
                <a:solidFill>
                  <a:srgbClr val="70659A"/>
                </a:solidFill>
              </a:rPr>
              <a:t> </a:t>
            </a:r>
            <a:r>
              <a:rPr lang="en-US" sz="200" b="0" dirty="0"/>
              <a:t>– 2 </a:t>
            </a:r>
            <a:endParaRPr dirty="0"/>
          </a:p>
        </p:txBody>
      </p:sp>
      <p:sp>
        <p:nvSpPr>
          <p:cNvPr id="871" name="Google Shape;871;p92"/>
          <p:cNvSpPr txBox="1">
            <a:spLocks noGrp="1"/>
          </p:cNvSpPr>
          <p:nvPr>
            <p:ph type="body" idx="1"/>
          </p:nvPr>
        </p:nvSpPr>
        <p:spPr>
          <a:xfrm>
            <a:off x="457200" y="1690688"/>
            <a:ext cx="8229600" cy="440531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700"/>
              <a:buFont typeface="Open Sans"/>
              <a:buChar char="•"/>
            </a:pPr>
            <a:r>
              <a:rPr lang="en-US">
                <a:latin typeface="Open Sans"/>
                <a:ea typeface="Open Sans"/>
                <a:cs typeface="Open Sans"/>
                <a:sym typeface="Open Sans"/>
              </a:rPr>
              <a:t>Review list of Revised ISPs</a:t>
            </a:r>
            <a:endParaRPr>
              <a:latin typeface="Open Sans"/>
              <a:ea typeface="Open Sans"/>
              <a:cs typeface="Open Sans"/>
              <a:sym typeface="Open Sans"/>
            </a:endParaRPr>
          </a:p>
          <a:p>
            <a:pPr marL="457200" lvl="0" indent="-285750" algn="l" rtl="0">
              <a:spcBef>
                <a:spcPts val="540"/>
              </a:spcBef>
              <a:spcAft>
                <a:spcPts val="0"/>
              </a:spcAft>
              <a:buClr>
                <a:srgbClr val="F89C4D"/>
              </a:buClr>
              <a:buSzPts val="2700"/>
              <a:buFont typeface="Arial"/>
              <a:buNone/>
            </a:pPr>
            <a:endParaRPr>
              <a:latin typeface="Open Sans"/>
              <a:ea typeface="Open Sans"/>
              <a:cs typeface="Open Sans"/>
              <a:sym typeface="Open Sans"/>
            </a:endParaRPr>
          </a:p>
          <a:p>
            <a:pPr marL="457200" lvl="0" indent="-457200" algn="l" rtl="0">
              <a:spcBef>
                <a:spcPts val="540"/>
              </a:spcBef>
              <a:spcAft>
                <a:spcPts val="0"/>
              </a:spcAft>
              <a:buClr>
                <a:schemeClr val="dk1"/>
              </a:buClr>
              <a:buSzPts val="2700"/>
              <a:buFont typeface="Open Sans"/>
              <a:buChar char="•"/>
            </a:pPr>
            <a:r>
              <a:rPr lang="en-US">
                <a:latin typeface="Open Sans"/>
                <a:ea typeface="Open Sans"/>
                <a:cs typeface="Open Sans"/>
                <a:sym typeface="Open Sans"/>
              </a:rPr>
              <a:t>What do you notice about the revised ISPs compared to the original non-exemplar format?</a:t>
            </a:r>
            <a:endParaRPr>
              <a:latin typeface="Open Sans"/>
              <a:ea typeface="Open Sans"/>
              <a:cs typeface="Open Sans"/>
              <a:sym typeface="Open Sans"/>
            </a:endParaRPr>
          </a:p>
        </p:txBody>
      </p:sp>
      <p:sp>
        <p:nvSpPr>
          <p:cNvPr id="872" name="Google Shape;872;p9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64</a:t>
            </a:fld>
            <a:endParaRPr sz="1800">
              <a:solidFill>
                <a:srgbClr val="FFFFFF"/>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93"/>
          <p:cNvSpPr txBox="1">
            <a:spLocks noGrp="1"/>
          </p:cNvSpPr>
          <p:nvPr>
            <p:ph type="title" idx="4294967295"/>
          </p:nvPr>
        </p:nvSpPr>
        <p:spPr>
          <a:xfrm>
            <a:off x="628650" y="-352425"/>
            <a:ext cx="7886700" cy="3524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1200" dirty="0">
                <a:solidFill>
                  <a:srgbClr val="F0F0F0"/>
                </a:solidFill>
              </a:rPr>
              <a:t>Step 2: What do I think my students will be able to do? </a:t>
            </a:r>
            <a:endParaRPr sz="1200" dirty="0">
              <a:solidFill>
                <a:srgbClr val="F0F0F0"/>
              </a:solidFill>
            </a:endParaRPr>
          </a:p>
        </p:txBody>
      </p:sp>
      <p:pic>
        <p:nvPicPr>
          <p:cNvPr id="879" name="Google Shape;879;p93" descr="Image of a blank &quot;Step 2: What do I think my students will be able to do?&quot; form where you can fill in the Initial &quot;Student Skill Profile&quot; in a table with &quot;Level&quot;, &quot;Descriptors&quot;, and &quot;Number of Students in this level&quot;"/>
          <p:cNvPicPr preferRelativeResize="0"/>
          <p:nvPr/>
        </p:nvPicPr>
        <p:blipFill rotWithShape="1">
          <a:blip r:embed="rId3">
            <a:alphaModFix/>
          </a:blip>
          <a:srcRect/>
          <a:stretch/>
        </p:blipFill>
        <p:spPr>
          <a:xfrm>
            <a:off x="559738" y="0"/>
            <a:ext cx="8434137" cy="5981831"/>
          </a:xfrm>
          <a:prstGeom prst="rect">
            <a:avLst/>
          </a:prstGeom>
          <a:ln>
            <a:noFill/>
          </a:ln>
          <a:effectLst>
            <a:outerShdw blurRad="292100" dist="139700" dir="2700000" algn="tl" rotWithShape="0">
              <a:srgbClr val="333333">
                <a:alpha val="65000"/>
              </a:srgbClr>
            </a:outerShdw>
          </a:effectLst>
        </p:spPr>
      </p:pic>
      <p:sp>
        <p:nvSpPr>
          <p:cNvPr id="880" name="Google Shape;880;p9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65</a:t>
            </a:fld>
            <a:endParaRPr sz="1800">
              <a:solidFill>
                <a:srgbClr val="FFFFFF"/>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4"/>
          <p:cNvSpPr txBox="1">
            <a:spLocks noGrp="1"/>
          </p:cNvSpPr>
          <p:nvPr>
            <p:ph type="title" idx="4294967295"/>
          </p:nvPr>
        </p:nvSpPr>
        <p:spPr>
          <a:xfrm>
            <a:off x="457200" y="407772"/>
            <a:ext cx="82296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Your Turn! </a:t>
            </a:r>
            <a:r>
              <a:rPr lang="en-US" sz="4800" b="0" i="0" u="none" strike="noStrike" cap="none" dirty="0">
                <a:latin typeface="Source Sans Pro"/>
                <a:ea typeface="Source Sans Pro"/>
                <a:cs typeface="Source Sans Pro"/>
                <a:sym typeface="Source Sans Pro"/>
              </a:rPr>
              <a:t>– 2 </a:t>
            </a:r>
            <a:endParaRPr dirty="0"/>
          </a:p>
        </p:txBody>
      </p:sp>
      <p:sp>
        <p:nvSpPr>
          <p:cNvPr id="887" name="Google Shape;887;p94"/>
          <p:cNvSpPr txBox="1">
            <a:spLocks noGrp="1"/>
          </p:cNvSpPr>
          <p:nvPr>
            <p:ph type="body" idx="1"/>
          </p:nvPr>
        </p:nvSpPr>
        <p:spPr>
          <a:xfrm>
            <a:off x="457200" y="1448833"/>
            <a:ext cx="8229600" cy="4278199"/>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457200" algn="l" rtl="0">
              <a:spcBef>
                <a:spcPts val="0"/>
              </a:spcBef>
              <a:spcAft>
                <a:spcPts val="0"/>
              </a:spcAft>
              <a:buClr>
                <a:srgbClr val="17365D"/>
              </a:buClr>
              <a:buSzPts val="2700"/>
              <a:buFont typeface="Arial"/>
              <a:buChar char="•"/>
            </a:pPr>
            <a:r>
              <a:rPr lang="en-US"/>
              <a:t>On your own and using the SLO Skill statement you wrote this morning, create an Initial Skill Profile.</a:t>
            </a:r>
            <a:endParaRPr/>
          </a:p>
          <a:p>
            <a:pPr marL="457200" lvl="0" indent="-457200" algn="l" rtl="0">
              <a:spcBef>
                <a:spcPts val="0"/>
              </a:spcBef>
              <a:spcAft>
                <a:spcPts val="0"/>
              </a:spcAft>
              <a:buClr>
                <a:srgbClr val="17365D"/>
              </a:buClr>
              <a:buSzPts val="2700"/>
              <a:buFont typeface="Arial"/>
              <a:buChar char="•"/>
            </a:pPr>
            <a:r>
              <a:rPr lang="en-US"/>
              <a:t>Record on the SLO Form.</a:t>
            </a:r>
            <a:endParaRPr/>
          </a:p>
          <a:p>
            <a:pPr marL="457200" lvl="0" indent="-457200" algn="l" rtl="0">
              <a:spcBef>
                <a:spcPts val="540"/>
              </a:spcBef>
              <a:spcAft>
                <a:spcPts val="0"/>
              </a:spcAft>
              <a:buClr>
                <a:srgbClr val="17365D"/>
              </a:buClr>
              <a:buSzPts val="2700"/>
              <a:buFont typeface="Arial"/>
              <a:buChar char="•"/>
            </a:pPr>
            <a:r>
              <a:rPr lang="en-US"/>
              <a:t>You will have </a:t>
            </a:r>
            <a:r>
              <a:rPr lang="en-US" b="1"/>
              <a:t>15 minutes.</a:t>
            </a:r>
            <a:endParaRPr b="1"/>
          </a:p>
          <a:p>
            <a:pPr marL="556022" lvl="1" indent="-232172" algn="l" rtl="0">
              <a:spcBef>
                <a:spcPts val="540"/>
              </a:spcBef>
              <a:spcAft>
                <a:spcPts val="0"/>
              </a:spcAft>
              <a:buClr>
                <a:srgbClr val="17365D"/>
              </a:buClr>
              <a:buSzPts val="2700"/>
              <a:buFont typeface="Arial"/>
              <a:buChar char="–"/>
            </a:pPr>
            <a:r>
              <a:rPr lang="en-US"/>
              <a:t>Hint: Use the TEKS! </a:t>
            </a:r>
            <a:r>
              <a:rPr lang="en-US" u="sng">
                <a:solidFill>
                  <a:schemeClr val="hlink"/>
                </a:solidFill>
                <a:hlinkClick r:id="rId3"/>
              </a:rPr>
              <a:t>TEKS main site</a:t>
            </a:r>
            <a:endParaRPr/>
          </a:p>
          <a:p>
            <a:pPr marL="556022" lvl="1" indent="-232172" algn="l" rtl="0">
              <a:spcBef>
                <a:spcPts val="540"/>
              </a:spcBef>
              <a:spcAft>
                <a:spcPts val="0"/>
              </a:spcAft>
              <a:buClr>
                <a:srgbClr val="17365D"/>
              </a:buClr>
              <a:buSzPts val="2700"/>
              <a:buFont typeface="Arial"/>
              <a:buChar char="–"/>
            </a:pPr>
            <a:r>
              <a:rPr lang="en-US"/>
              <a:t>Hint: Use the Success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7"/>
                  </a:ext>
                </a:extLst>
              </a:rPr>
              <a:t>Criteria</a:t>
            </a:r>
            <a:r>
              <a:rPr lang="en-US"/>
              <a:t>.</a:t>
            </a:r>
            <a:endParaRPr/>
          </a:p>
          <a:p>
            <a:pPr marL="457200" lvl="0" indent="-457200" algn="l" rtl="0">
              <a:spcBef>
                <a:spcPts val="540"/>
              </a:spcBef>
              <a:spcAft>
                <a:spcPts val="0"/>
              </a:spcAft>
              <a:buClr>
                <a:srgbClr val="17365D"/>
              </a:buClr>
              <a:buSzPts val="2700"/>
              <a:buFont typeface="Arial"/>
              <a:buChar char="•"/>
            </a:pPr>
            <a:r>
              <a:rPr lang="en-US"/>
              <a:t>We will select a few to share, with permission.</a:t>
            </a:r>
            <a:endParaRPr/>
          </a:p>
          <a:p>
            <a:pPr marL="457200" lvl="0" indent="-457200" algn="l" rtl="0">
              <a:spcBef>
                <a:spcPts val="540"/>
              </a:spcBef>
              <a:spcAft>
                <a:spcPts val="0"/>
              </a:spcAft>
              <a:buClr>
                <a:srgbClr val="17365D"/>
              </a:buClr>
              <a:buSzPts val="2700"/>
              <a:buFont typeface="Arial"/>
              <a:buChar char="•"/>
            </a:pPr>
            <a:r>
              <a:rPr lang="en-US"/>
              <a:t>You will use the ISP you create for during the next part of the training.</a:t>
            </a:r>
            <a:endParaRPr/>
          </a:p>
          <a:p>
            <a:pPr marL="255985" lvl="0" indent="-255985" algn="l" rtl="0">
              <a:spcBef>
                <a:spcPts val="540"/>
              </a:spcBef>
              <a:spcAft>
                <a:spcPts val="0"/>
              </a:spcAft>
              <a:buNone/>
            </a:pPr>
            <a:endParaRPr/>
          </a:p>
          <a:p>
            <a:pPr marL="255985" lvl="0" indent="-255985" algn="l" rtl="0">
              <a:spcBef>
                <a:spcPts val="540"/>
              </a:spcBef>
              <a:spcAft>
                <a:spcPts val="0"/>
              </a:spcAft>
              <a:buNone/>
            </a:pPr>
            <a:endParaRPr/>
          </a:p>
        </p:txBody>
      </p:sp>
      <p:sp>
        <p:nvSpPr>
          <p:cNvPr id="888" name="Google Shape;888;p9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66</a:t>
            </a:fld>
            <a:endParaRPr sz="1800">
              <a:solidFill>
                <a:srgbClr val="FFFFFF"/>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95"/>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Initial Skill Profile</a:t>
            </a:r>
            <a:r>
              <a:rPr lang="en-US" sz="3500" b="0" dirty="0">
                <a:latin typeface="Source Sans Pro"/>
                <a:ea typeface="Source Sans Pro"/>
                <a:cs typeface="Source Sans Pro"/>
                <a:sym typeface="Source Sans Pro"/>
              </a:rPr>
              <a:t> </a:t>
            </a:r>
            <a:r>
              <a:rPr lang="en-US" sz="3500" b="0" dirty="0">
                <a:solidFill>
                  <a:srgbClr val="70659A"/>
                </a:solidFill>
                <a:latin typeface="Source Sans Pro"/>
                <a:ea typeface="Source Sans Pro"/>
                <a:cs typeface="Source Sans Pro"/>
                <a:sym typeface="Source Sans Pro"/>
              </a:rPr>
              <a:t>– 2 </a:t>
            </a:r>
            <a:endParaRPr sz="3500" b="0" i="0" u="none" strike="noStrike" cap="none" dirty="0">
              <a:solidFill>
                <a:srgbClr val="70659A"/>
              </a:solidFill>
              <a:latin typeface="Source Sans Pro"/>
              <a:ea typeface="Source Sans Pro"/>
              <a:cs typeface="Source Sans Pro"/>
              <a:sym typeface="Source Sans Pro"/>
            </a:endParaRPr>
          </a:p>
        </p:txBody>
      </p:sp>
      <p:sp>
        <p:nvSpPr>
          <p:cNvPr id="895" name="Google Shape;895;p95"/>
          <p:cNvSpPr txBox="1">
            <a:spLocks noGrp="1"/>
          </p:cNvSpPr>
          <p:nvPr>
            <p:ph type="body" idx="1"/>
          </p:nvPr>
        </p:nvSpPr>
        <p:spPr>
          <a:xfrm>
            <a:off x="152400" y="1260389"/>
            <a:ext cx="8769178" cy="47244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Articulates skills for the beginning of the year</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Differentiates between levels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Descriptors align to skill statement</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Can be assessed in multiple ways</a:t>
            </a:r>
            <a:endParaRPr/>
          </a:p>
          <a:p>
            <a:pPr marL="514350" lvl="0" indent="-514350" algn="l" rtl="0">
              <a:spcBef>
                <a:spcPts val="540"/>
              </a:spcBef>
              <a:spcAft>
                <a:spcPts val="0"/>
              </a:spcAft>
              <a:buClr>
                <a:srgbClr val="000000"/>
              </a:buClr>
              <a:buSzPts val="2700"/>
              <a:buFont typeface="Source Sans Pro"/>
              <a:buAutoNum type="arabicPeriod"/>
            </a:pPr>
            <a:r>
              <a:rPr lang="en-US">
                <a:solidFill>
                  <a:srgbClr val="000000"/>
                </a:solidFill>
                <a:latin typeface="Source Sans Pro"/>
                <a:ea typeface="Source Sans Pro"/>
                <a:cs typeface="Source Sans Pro"/>
                <a:sym typeface="Source Sans Pro"/>
              </a:rPr>
              <a:t>Based on multiple sources of evidence/a teacher’s experience</a:t>
            </a:r>
            <a:endParaRPr>
              <a:latin typeface="Source Sans Pro"/>
              <a:ea typeface="Source Sans Pro"/>
              <a:cs typeface="Source Sans Pro"/>
              <a:sym typeface="Source Sans Pro"/>
            </a:endParaRPr>
          </a:p>
          <a:p>
            <a:pPr marL="255985" lvl="0" indent="-255985" algn="l" rtl="0">
              <a:spcBef>
                <a:spcPts val="540"/>
              </a:spcBef>
              <a:spcAft>
                <a:spcPts val="0"/>
              </a:spcAft>
              <a:buNone/>
            </a:pPr>
            <a:endParaRPr/>
          </a:p>
        </p:txBody>
      </p:sp>
      <p:sp>
        <p:nvSpPr>
          <p:cNvPr id="896" name="Google Shape;896;p95">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67</a:t>
            </a:fld>
            <a:endParaRPr sz="1800">
              <a:solidFill>
                <a:srgbClr val="FFFFFF"/>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7"/>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3 </a:t>
            </a:r>
            <a:endParaRPr dirty="0"/>
          </a:p>
        </p:txBody>
      </p:sp>
      <p:sp>
        <p:nvSpPr>
          <p:cNvPr id="911" name="Google Shape;911;p97"/>
          <p:cNvSpPr txBox="1">
            <a:spLocks noGrp="1"/>
          </p:cNvSpPr>
          <p:nvPr>
            <p:ph type="body" idx="1"/>
          </p:nvPr>
        </p:nvSpPr>
        <p:spPr>
          <a:xfrm>
            <a:off x="576950" y="2351150"/>
            <a:ext cx="7772400" cy="149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88265" lvl="0" indent="0" algn="ctr" rtl="0">
              <a:lnSpc>
                <a:spcPct val="115000"/>
              </a:lnSpc>
              <a:spcBef>
                <a:spcPts val="0"/>
              </a:spcBef>
              <a:spcAft>
                <a:spcPts val="0"/>
              </a:spcAft>
              <a:buSzPts val="2210"/>
              <a:buNone/>
            </a:pPr>
            <a:r>
              <a:rPr lang="en-US" sz="2900"/>
              <a:t>What are your key takeaways from this section on writing a quality Initial Skill Profile?</a:t>
            </a:r>
            <a:endParaRPr sz="2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9"/>
                </a:ext>
              </a:extLst>
            </a:endParaRPr>
          </a:p>
          <a:p>
            <a:pPr marL="274320" lvl="0" indent="-133985" algn="l" rtl="0">
              <a:spcBef>
                <a:spcPts val="0"/>
              </a:spcBef>
              <a:spcAft>
                <a:spcPts val="0"/>
              </a:spcAft>
              <a:buSzPts val="2210"/>
              <a:buNone/>
            </a:pPr>
            <a:endParaRPr/>
          </a:p>
        </p:txBody>
      </p:sp>
      <p:sp>
        <p:nvSpPr>
          <p:cNvPr id="912" name="Google Shape;912;p9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68</a:t>
            </a:fld>
            <a:endParaRPr sz="1800">
              <a:solidFill>
                <a:srgbClr val="FFFFFF"/>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00"/>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Matching Students to the ISP</a:t>
            </a:r>
            <a:endParaRPr dirty="0"/>
          </a:p>
        </p:txBody>
      </p:sp>
      <p:sp>
        <p:nvSpPr>
          <p:cNvPr id="926" name="Google Shape;926;p100"/>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a:solidFill>
                  <a:schemeClr val="dk1"/>
                </a:solidFill>
              </a:rPr>
              <a:t>How do you determine which students fall into which </a:t>
            </a:r>
            <a:r>
              <a:rPr lang="en-US" b="1">
                <a:solidFill>
                  <a:schemeClr val="dk1"/>
                </a:solidFill>
              </a:rPr>
              <a:t>entering skill </a:t>
            </a: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0"/>
                  </a:ext>
                </a:extLst>
              </a:rPr>
              <a:t>levels</a:t>
            </a:r>
            <a:r>
              <a:rPr lang="en-US">
                <a:solidFill>
                  <a:schemeClr val="dk1"/>
                </a:solidFill>
              </a:rPr>
              <a:t>?</a:t>
            </a:r>
            <a:endParaRPr>
              <a:solidFill>
                <a:schemeClr val="dk1"/>
              </a:solidFill>
            </a:endParaRPr>
          </a:p>
        </p:txBody>
      </p:sp>
      <p:sp>
        <p:nvSpPr>
          <p:cNvPr id="927" name="Google Shape;927;p100">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69</a:t>
            </a:fld>
            <a:endParaRPr sz="18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457200" y="270784"/>
            <a:ext cx="7886700" cy="88310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a:solidFill>
                  <a:srgbClr val="70659A"/>
                </a:solidFill>
              </a:rPr>
              <a:t>Highly Structured Process</a:t>
            </a:r>
            <a:endParaRPr dirty="0"/>
          </a:p>
        </p:txBody>
      </p:sp>
      <p:sp>
        <p:nvSpPr>
          <p:cNvPr id="180" name="Google Shape;180;p18"/>
          <p:cNvSpPr txBox="1">
            <a:spLocks noGrp="1"/>
          </p:cNvSpPr>
          <p:nvPr>
            <p:ph type="body" idx="1"/>
          </p:nvPr>
        </p:nvSpPr>
        <p:spPr>
          <a:xfrm>
            <a:off x="457200" y="1360726"/>
            <a:ext cx="8229600" cy="45978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2700"/>
              <a:buFont typeface="Arial"/>
              <a:buChar char="•"/>
            </a:pPr>
            <a:r>
              <a:rPr lang="en-US"/>
              <a:t>Level of detail in SLO Skill Statement</a:t>
            </a:r>
            <a:endParaRPr/>
          </a:p>
          <a:p>
            <a:pPr marL="457200" lvl="0" indent="-457200" algn="l" rtl="0">
              <a:spcBef>
                <a:spcPts val="540"/>
              </a:spcBef>
              <a:spcAft>
                <a:spcPts val="0"/>
              </a:spcAft>
              <a:buClr>
                <a:srgbClr val="F89C4D"/>
              </a:buClr>
              <a:buSzPts val="2700"/>
              <a:buFont typeface="Arial"/>
              <a:buChar char="•"/>
            </a:pPr>
            <a:r>
              <a:rPr lang="en-US"/>
              <a:t>Evidence based Initial Skill Profile (ISP)</a:t>
            </a:r>
            <a:endParaRPr/>
          </a:p>
          <a:p>
            <a:pPr marL="457200" lvl="0" indent="-457200" algn="l" rtl="0">
              <a:spcBef>
                <a:spcPts val="540"/>
              </a:spcBef>
              <a:spcAft>
                <a:spcPts val="0"/>
              </a:spcAft>
              <a:buClr>
                <a:srgbClr val="F89C4D"/>
              </a:buClr>
              <a:buSzPts val="2700"/>
              <a:buFont typeface="Arial"/>
              <a:buChar char="•"/>
            </a:pPr>
            <a:r>
              <a:rPr lang="en-US"/>
              <a:t>Evidence used to map students to ISP</a:t>
            </a:r>
            <a:endParaRPr/>
          </a:p>
          <a:p>
            <a:pPr marL="457200" lvl="0" indent="-457200" algn="l" rtl="0">
              <a:spcBef>
                <a:spcPts val="540"/>
              </a:spcBef>
              <a:spcAft>
                <a:spcPts val="0"/>
              </a:spcAft>
              <a:buClr>
                <a:srgbClr val="F89C4D"/>
              </a:buClr>
              <a:buSzPts val="2700"/>
              <a:buFont typeface="Arial"/>
              <a:buChar char="•"/>
            </a:pPr>
            <a:r>
              <a:rPr lang="en-US"/>
              <a:t>Evidence used to set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Targeted Growth Goals </a:t>
            </a:r>
            <a:r>
              <a:rPr lang="en-US"/>
              <a:t>for each student via the Targeted Skill Profile (TSP)</a:t>
            </a:r>
            <a:endParaRPr/>
          </a:p>
          <a:p>
            <a:pPr marL="457200" lvl="0" indent="-457200" algn="l" rtl="0">
              <a:spcBef>
                <a:spcPts val="540"/>
              </a:spcBef>
              <a:spcAft>
                <a:spcPts val="0"/>
              </a:spcAft>
              <a:buClr>
                <a:srgbClr val="F89C4D"/>
              </a:buClr>
              <a:buSzPts val="2700"/>
              <a:buFont typeface="Arial"/>
              <a:buChar char="•"/>
            </a:pPr>
            <a:r>
              <a:rPr lang="en-US"/>
              <a:t>All of the above approved by trained appraisers at BOY conference</a:t>
            </a:r>
            <a:endParaRPr/>
          </a:p>
          <a:p>
            <a:pPr marL="457200" lvl="0" indent="-457200" algn="l" rtl="0">
              <a:spcBef>
                <a:spcPts val="540"/>
              </a:spcBef>
              <a:spcAft>
                <a:spcPts val="0"/>
              </a:spcAft>
              <a:buClr>
                <a:srgbClr val="F89C4D"/>
              </a:buClr>
              <a:buSzPts val="2700"/>
              <a:buFont typeface="Arial"/>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Middle of Year Conference</a:t>
            </a:r>
            <a:r>
              <a:rPr lang="en-US"/>
              <a:t> for ongoing support</a:t>
            </a:r>
            <a:endParaRPr/>
          </a:p>
          <a:p>
            <a:pPr marL="457200" lvl="0" indent="-457200" algn="l" rtl="0">
              <a:spcBef>
                <a:spcPts val="540"/>
              </a:spcBef>
              <a:spcAft>
                <a:spcPts val="0"/>
              </a:spcAft>
              <a:buClr>
                <a:srgbClr val="F89C4D"/>
              </a:buClr>
              <a:buSzPts val="2700"/>
              <a:buFont typeface="Arial"/>
              <a:buChar char="•"/>
            </a:pPr>
            <a:r>
              <a:rPr lang="en-US"/>
              <a:t>BOE used at EOY to determine each student’s EOY Skill level</a:t>
            </a:r>
            <a:endParaRPr/>
          </a:p>
        </p:txBody>
      </p:sp>
      <p:sp>
        <p:nvSpPr>
          <p:cNvPr id="181" name="Google Shape;181;p18">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a:t>
            </a:fld>
            <a:endParaRPr sz="1800">
              <a:solidFill>
                <a:srgbClr val="FFFFFF"/>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01"/>
          <p:cNvSpPr txBox="1">
            <a:spLocks noGrp="1"/>
          </p:cNvSpPr>
          <p:nvPr>
            <p:ph type="title"/>
          </p:nvPr>
        </p:nvSpPr>
        <p:spPr>
          <a:xfrm>
            <a:off x="506896" y="274637"/>
            <a:ext cx="8179904"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chemeClr val="dk1"/>
                </a:solidFill>
                <a:latin typeface="Source Sans Pro"/>
                <a:ea typeface="Source Sans Pro"/>
                <a:cs typeface="Source Sans Pro"/>
                <a:sym typeface="Source Sans Pro"/>
              </a:rPr>
              <a:t>Who are my students? – </a:t>
            </a:r>
            <a:r>
              <a:rPr lang="en-US" sz="4800" b="0" i="0" u="none" strike="noStrike" cap="none" dirty="0">
                <a:solidFill>
                  <a:schemeClr val="lt1"/>
                </a:solidFill>
                <a:latin typeface="Source Sans Pro"/>
                <a:ea typeface="Source Sans Pro"/>
                <a:cs typeface="Source Sans Pro"/>
                <a:sym typeface="Source Sans Pro"/>
              </a:rPr>
              <a:t>2 </a:t>
            </a:r>
            <a:endParaRPr dirty="0"/>
          </a:p>
        </p:txBody>
      </p:sp>
      <p:sp>
        <p:nvSpPr>
          <p:cNvPr id="942" name="Google Shape;942;p101"/>
          <p:cNvSpPr txBox="1">
            <a:spLocks noGrp="1"/>
          </p:cNvSpPr>
          <p:nvPr>
            <p:ph type="body" idx="1"/>
          </p:nvPr>
        </p:nvSpPr>
        <p:spPr>
          <a:xfrm>
            <a:off x="771525" y="1447800"/>
            <a:ext cx="7915275" cy="360611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2295"/>
              <a:buNone/>
            </a:pPr>
            <a:r>
              <a:rPr lang="en-US" sz="2700" b="0" i="0" u="none" strike="noStrike" cap="none"/>
              <a:t>There are two different parts in this section:</a:t>
            </a:r>
            <a:endParaRPr/>
          </a:p>
          <a:p>
            <a:pPr marL="0" marR="0" lvl="0" indent="0" algn="l" rtl="0">
              <a:spcBef>
                <a:spcPts val="0"/>
              </a:spcBef>
              <a:spcAft>
                <a:spcPts val="0"/>
              </a:spcAft>
              <a:buSzPts val="2295"/>
              <a:buNone/>
            </a:pPr>
            <a:endParaRPr sz="2700" b="0" i="0" u="none" strike="noStrike" cap="none"/>
          </a:p>
          <a:p>
            <a:pPr marL="901700" marR="0" lvl="1" indent="-457200" algn="l" rtl="0">
              <a:spcBef>
                <a:spcPts val="370"/>
              </a:spcBef>
              <a:spcAft>
                <a:spcPts val="0"/>
              </a:spcAft>
              <a:buClr>
                <a:schemeClr val="dk1"/>
              </a:buClr>
              <a:buSzPts val="2295"/>
              <a:buAutoNum type="alphaLcPeriod"/>
            </a:pPr>
            <a:r>
              <a:rPr lang="en-US" sz="2700" b="0" i="0" u="none" strike="noStrike" cap="none"/>
              <a:t>What do I </a:t>
            </a:r>
            <a:r>
              <a:rPr lang="en-US" sz="2700" b="1" i="0" strike="noStrike" cap="none"/>
              <a:t>expect</a:t>
            </a:r>
            <a:r>
              <a:rPr lang="en-US" sz="2700" b="0" i="0" u="sng" strike="noStrike" cap="none"/>
              <a:t>  </a:t>
            </a:r>
            <a:r>
              <a:rPr lang="en-US" sz="2700" b="0" i="0" u="none" strike="noStrike" cap="none"/>
              <a:t>my students </a:t>
            </a:r>
            <a:r>
              <a:rPr lang="en-US" sz="2700" b="1"/>
              <a:t>will be able to do with this skill statement, based on what is typical in my experience?</a:t>
            </a:r>
            <a:endParaRPr sz="2700" b="1" i="0" strike="noStrike" cap="none"/>
          </a:p>
          <a:p>
            <a:pPr marL="901700" marR="0" lvl="1" indent="-457200" algn="l" rtl="0">
              <a:spcBef>
                <a:spcPts val="370"/>
              </a:spcBef>
              <a:spcAft>
                <a:spcPts val="0"/>
              </a:spcAft>
              <a:buClr>
                <a:schemeClr val="dk1"/>
              </a:buClr>
              <a:buSzPts val="2295"/>
              <a:buAutoNum type="alphaLcPeriod"/>
            </a:pPr>
            <a:r>
              <a:rPr lang="en-US" sz="2700" b="0" i="0" u="none" strike="noStrike" cap="none"/>
              <a:t>What are my students </a:t>
            </a:r>
            <a:r>
              <a:rPr lang="en-US" sz="2700" b="1" i="0" strike="noStrike" cap="none"/>
              <a:t>actually </a:t>
            </a:r>
            <a:r>
              <a:rPr lang="en-US" sz="2700" b="1" i="0"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4"/>
                  </a:ext>
                </a:extLst>
              </a:rPr>
              <a:t>able</a:t>
            </a:r>
            <a:r>
              <a:rPr lang="en-US" sz="2700" b="1" i="0" strike="noStrike" cap="none"/>
              <a:t> to do, based on multiple data points?</a:t>
            </a:r>
            <a:endParaRPr b="1"/>
          </a:p>
          <a:p>
            <a:pPr marL="274320" marR="0" lvl="0" indent="-134620" algn="l" rtl="0">
              <a:spcBef>
                <a:spcPts val="580"/>
              </a:spcBef>
              <a:spcAft>
                <a:spcPts val="0"/>
              </a:spcAft>
              <a:buClr>
                <a:schemeClr val="accent1"/>
              </a:buClr>
              <a:buSzPts val="2210"/>
              <a:buFont typeface="Noto Sans Symbols"/>
              <a:buNone/>
            </a:pPr>
            <a:endParaRPr sz="2600" b="0" i="0" u="none" strike="noStrike" cap="none">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sp>
        <p:nvSpPr>
          <p:cNvPr id="943" name="Google Shape;943;p101" descr="Arrow pointing to &quot;b. What are my students actually able to do, based on multiple data points?&quot; "/>
          <p:cNvSpPr/>
          <p:nvPr/>
        </p:nvSpPr>
        <p:spPr>
          <a:xfrm>
            <a:off x="159657" y="3737429"/>
            <a:ext cx="978300" cy="484500"/>
          </a:xfrm>
          <a:prstGeom prst="rightArrow">
            <a:avLst>
              <a:gd name="adj1" fmla="val 50000"/>
              <a:gd name="adj2" fmla="val 50000"/>
            </a:avLst>
          </a:prstGeom>
          <a:solidFill>
            <a:srgbClr val="F89C4D"/>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944" name="Google Shape;944;p101">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70</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02"/>
          <p:cNvSpPr txBox="1">
            <a:spLocks noGrp="1"/>
          </p:cNvSpPr>
          <p:nvPr>
            <p:ph type="title"/>
          </p:nvPr>
        </p:nvSpPr>
        <p:spPr>
          <a:xfrm>
            <a:off x="626165" y="274637"/>
            <a:ext cx="8060635"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chemeClr val="dk1"/>
                </a:solidFill>
                <a:latin typeface="Source Sans Pro"/>
                <a:ea typeface="Source Sans Pro"/>
                <a:cs typeface="Source Sans Pro"/>
                <a:sym typeface="Source Sans Pro"/>
              </a:rPr>
              <a:t>Who are my students? </a:t>
            </a:r>
            <a:r>
              <a:rPr lang="en-US" sz="4800" b="0" i="0" u="none" strike="noStrike" cap="none" dirty="0">
                <a:solidFill>
                  <a:schemeClr val="lt1"/>
                </a:solidFill>
                <a:latin typeface="Source Sans Pro"/>
                <a:ea typeface="Source Sans Pro"/>
                <a:cs typeface="Source Sans Pro"/>
                <a:sym typeface="Source Sans Pro"/>
              </a:rPr>
              <a:t>– 3 </a:t>
            </a:r>
            <a:endParaRPr dirty="0"/>
          </a:p>
        </p:txBody>
      </p:sp>
      <p:sp>
        <p:nvSpPr>
          <p:cNvPr id="951" name="Google Shape;951;p102"/>
          <p:cNvSpPr txBox="1">
            <a:spLocks noGrp="1"/>
          </p:cNvSpPr>
          <p:nvPr>
            <p:ph type="body" idx="1"/>
          </p:nvPr>
        </p:nvSpPr>
        <p:spPr>
          <a:xfrm>
            <a:off x="770300" y="1941450"/>
            <a:ext cx="7772400" cy="180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SzPts val="2295"/>
              <a:buNone/>
            </a:pPr>
            <a:r>
              <a:rPr lang="en-US" sz="2700" b="0" i="0" u="none" strike="noStrike" cap="none">
                <a:latin typeface="Source Sans Pro"/>
                <a:ea typeface="Source Sans Pro"/>
                <a:cs typeface="Source Sans Pro"/>
                <a:sym typeface="Source Sans Pro"/>
              </a:rPr>
              <a:t>We collect data about our current students’ skill level</a:t>
            </a:r>
            <a:r>
              <a:rPr lang="en-US" sz="2700"/>
              <a:t> in order to a</a:t>
            </a:r>
            <a:r>
              <a:rPr lang="en-US" sz="2700" b="0" i="0" u="none" strike="noStrike" cap="none">
                <a:latin typeface="Source Sans Pro"/>
                <a:ea typeface="Source Sans Pro"/>
                <a:cs typeface="Source Sans Pro"/>
                <a:sym typeface="Source Sans Pro"/>
              </a:rPr>
              <a:t>ssess current level of learning and map to the Initial Skill Profile.</a:t>
            </a:r>
            <a:endParaRPr sz="2600" b="0" i="0" u="none" strike="noStrike" cap="none">
              <a:latin typeface="Source Sans Pro"/>
              <a:ea typeface="Source Sans Pro"/>
              <a:cs typeface="Source Sans Pro"/>
              <a:sym typeface="Source Sans Pro"/>
            </a:endParaRPr>
          </a:p>
          <a:p>
            <a:pPr marL="140335" marR="0" lvl="0" indent="-140335" algn="l" rtl="0">
              <a:spcBef>
                <a:spcPts val="580"/>
              </a:spcBef>
              <a:spcAft>
                <a:spcPts val="0"/>
              </a:spcAft>
              <a:buClr>
                <a:schemeClr val="accent1"/>
              </a:buClr>
              <a:buSzPts val="2210"/>
              <a:buFont typeface="Noto Sans Symbols"/>
              <a:buNone/>
            </a:pPr>
            <a:endParaRPr/>
          </a:p>
        </p:txBody>
      </p:sp>
      <p:sp>
        <p:nvSpPr>
          <p:cNvPr id="952" name="Google Shape;952;p102">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71</a:t>
            </a:fld>
            <a:endParaRPr sz="1800">
              <a:solidFill>
                <a:srgbClr val="FFFFFF"/>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03"/>
          <p:cNvSpPr txBox="1">
            <a:spLocks noGrp="1"/>
          </p:cNvSpPr>
          <p:nvPr>
            <p:ph type="title"/>
          </p:nvPr>
        </p:nvSpPr>
        <p:spPr>
          <a:xfrm>
            <a:off x="914400" y="274637"/>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Who are my students? </a:t>
            </a:r>
            <a:r>
              <a:rPr lang="en-US" sz="4800" dirty="0">
                <a:solidFill>
                  <a:schemeClr val="lt1"/>
                </a:solidFill>
              </a:rPr>
              <a:t>– 4 </a:t>
            </a:r>
            <a:endParaRPr dirty="0"/>
          </a:p>
        </p:txBody>
      </p:sp>
      <p:sp>
        <p:nvSpPr>
          <p:cNvPr id="959" name="Google Shape;959;p103"/>
          <p:cNvSpPr txBox="1">
            <a:spLocks noGrp="1"/>
          </p:cNvSpPr>
          <p:nvPr>
            <p:ph type="body" idx="1"/>
          </p:nvPr>
        </p:nvSpPr>
        <p:spPr>
          <a:xfrm>
            <a:off x="914400" y="1422400"/>
            <a:ext cx="7772400" cy="45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210"/>
              <a:buNone/>
            </a:pPr>
            <a:r>
              <a:rPr lang="en-US"/>
              <a:t>Timeline for writing ISP and collecting skill level data</a:t>
            </a: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2210"/>
              <a:buNone/>
            </a:pPr>
            <a:endParaRPr/>
          </a:p>
          <a:p>
            <a:pPr marL="0" lvl="0" indent="0" algn="l" rtl="0">
              <a:spcBef>
                <a:spcPts val="0"/>
              </a:spcBef>
              <a:spcAft>
                <a:spcPts val="0"/>
              </a:spcAft>
              <a:buSzPts val="1530"/>
              <a:buNone/>
            </a:pPr>
            <a:r>
              <a:rPr lang="en-US" sz="1800"/>
              <a:t>*Depending on date of teacher SLO orientation</a:t>
            </a:r>
            <a:endParaRPr/>
          </a:p>
        </p:txBody>
      </p:sp>
      <p:graphicFrame>
        <p:nvGraphicFramePr>
          <p:cNvPr id="960" name="Google Shape;960;p103"/>
          <p:cNvGraphicFramePr/>
          <p:nvPr>
            <p:extLst>
              <p:ext uri="{D42A27DB-BD31-4B8C-83A1-F6EECF244321}">
                <p14:modId xmlns:p14="http://schemas.microsoft.com/office/powerpoint/2010/main" val="2919637016"/>
              </p:ext>
            </p:extLst>
          </p:nvPr>
        </p:nvGraphicFramePr>
        <p:xfrm>
          <a:off x="1181100" y="2724213"/>
          <a:ext cx="7239000" cy="1219150"/>
        </p:xfrm>
        <a:graphic>
          <a:graphicData uri="http://schemas.openxmlformats.org/drawingml/2006/table">
            <a:tbl>
              <a:tblPr firstRow="1">
                <a:noFill/>
                <a:tableStyleId>{F85EDF71-5328-4DDF-94FC-83832076625F}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609575">
                <a:tc>
                  <a:txBody>
                    <a:bodyPr/>
                    <a:lstStyle/>
                    <a:p>
                      <a:pPr marL="0" marR="0" lvl="0" indent="0" algn="l" rtl="0">
                        <a:spcBef>
                          <a:spcPts val="0"/>
                        </a:spcBef>
                        <a:spcAft>
                          <a:spcPts val="0"/>
                        </a:spcAft>
                        <a:buClr>
                          <a:schemeClr val="lt1"/>
                        </a:buClr>
                        <a:buSzPts val="2700"/>
                        <a:buFont typeface="Source Sans Pro"/>
                        <a:buNone/>
                      </a:pPr>
                      <a:r>
                        <a:rPr lang="en-US" sz="2700" dirty="0">
                          <a:solidFill>
                            <a:schemeClr val="lt1"/>
                          </a:solidFill>
                          <a:latin typeface="Source Sans Pro"/>
                          <a:ea typeface="Source Sans Pro"/>
                          <a:cs typeface="Source Sans Pro"/>
                          <a:sym typeface="Source Sans Pro"/>
                        </a:rPr>
                        <a:t>Year 1</a:t>
                      </a:r>
                      <a:endParaRPr dirty="0"/>
                    </a:p>
                  </a:txBody>
                  <a:tcPr marL="91425" marR="91425" marT="91425" marB="91425">
                    <a:solidFill>
                      <a:schemeClr val="accent1"/>
                    </a:solidFill>
                  </a:tcPr>
                </a:tc>
                <a:tc>
                  <a:txBody>
                    <a:bodyPr/>
                    <a:lstStyle/>
                    <a:p>
                      <a:pPr marL="0" marR="0" lvl="0" indent="0" algn="l" rtl="0">
                        <a:spcBef>
                          <a:spcPts val="0"/>
                        </a:spcBef>
                        <a:spcAft>
                          <a:spcPts val="0"/>
                        </a:spcAft>
                        <a:buClr>
                          <a:schemeClr val="lt1"/>
                        </a:buClr>
                        <a:buSzPts val="2700"/>
                        <a:buFont typeface="Source Sans Pro"/>
                        <a:buNone/>
                      </a:pPr>
                      <a:r>
                        <a:rPr lang="en-US" sz="2700" dirty="0">
                          <a:solidFill>
                            <a:schemeClr val="lt1"/>
                          </a:solidFill>
                          <a:latin typeface="Source Sans Pro"/>
                          <a:ea typeface="Source Sans Pro"/>
                          <a:cs typeface="Source Sans Pro"/>
                          <a:sym typeface="Source Sans Pro"/>
                        </a:rPr>
                        <a:t>Year 2 and Beyond</a:t>
                      </a:r>
                      <a:endParaRPr dirty="0"/>
                    </a:p>
                  </a:txBody>
                  <a:tcPr marL="91425" marR="91425" marT="91425" marB="91425">
                    <a:solidFill>
                      <a:schemeClr val="accent1"/>
                    </a:solidFill>
                  </a:tcPr>
                </a:tc>
                <a:extLst>
                  <a:ext uri="{0D108BD9-81ED-4DB2-BD59-A6C34878D82A}">
                    <a16:rowId xmlns:a16="http://schemas.microsoft.com/office/drawing/2014/main" val="10000"/>
                  </a:ext>
                </a:extLst>
              </a:tr>
              <a:tr h="609575">
                <a:tc>
                  <a:txBody>
                    <a:bodyPr/>
                    <a:lstStyle/>
                    <a:p>
                      <a:pPr marL="0" marR="0" lvl="0" indent="0" algn="l" rtl="0">
                        <a:spcBef>
                          <a:spcPts val="0"/>
                        </a:spcBef>
                        <a:spcAft>
                          <a:spcPts val="0"/>
                        </a:spcAft>
                        <a:buClr>
                          <a:schemeClr val="dk1"/>
                        </a:buClr>
                        <a:buSzPts val="2700"/>
                        <a:buFont typeface="Source Sans Pro"/>
                        <a:buNone/>
                      </a:pPr>
                      <a:r>
                        <a:rPr lang="en-US" sz="2700" dirty="0">
                          <a:latin typeface="Source Sans Pro"/>
                          <a:ea typeface="Source Sans Pro"/>
                          <a:cs typeface="Source Sans Pro"/>
                          <a:sym typeface="Source Sans Pro"/>
                        </a:rPr>
                        <a:t>First 6 - 9 weeks*</a:t>
                      </a:r>
                      <a:endParaRPr dirty="0"/>
                    </a:p>
                  </a:txBody>
                  <a:tcPr marL="91425" marR="91425" marT="91425" marB="91425"/>
                </a:tc>
                <a:tc>
                  <a:txBody>
                    <a:bodyPr/>
                    <a:lstStyle/>
                    <a:p>
                      <a:pPr marL="0" marR="0" lvl="0" indent="0" algn="l" rtl="0">
                        <a:spcBef>
                          <a:spcPts val="0"/>
                        </a:spcBef>
                        <a:spcAft>
                          <a:spcPts val="0"/>
                        </a:spcAft>
                        <a:buClr>
                          <a:schemeClr val="dk1"/>
                        </a:buClr>
                        <a:buSzPts val="2700"/>
                        <a:buFont typeface="Source Sans Pro"/>
                        <a:buNone/>
                      </a:pPr>
                      <a:r>
                        <a:rPr lang="en-US" sz="2700" dirty="0">
                          <a:latin typeface="Source Sans Pro"/>
                          <a:ea typeface="Source Sans Pro"/>
                          <a:cs typeface="Source Sans Pro"/>
                          <a:sym typeface="Source Sans Pro"/>
                        </a:rPr>
                        <a:t>First 4-6 weeks</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961" name="Google Shape;961;p103">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72</a:t>
            </a:fld>
            <a:endParaRPr sz="1800">
              <a:solidFill>
                <a:srgbClr val="FFFFFF"/>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04"/>
          <p:cNvSpPr txBox="1">
            <a:spLocks noGrp="1"/>
          </p:cNvSpPr>
          <p:nvPr>
            <p:ph type="title"/>
          </p:nvPr>
        </p:nvSpPr>
        <p:spPr>
          <a:xfrm>
            <a:off x="609598" y="274637"/>
            <a:ext cx="8077202"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500"/>
              <a:buFont typeface="Source Sans Pro"/>
              <a:buNone/>
            </a:pPr>
            <a:r>
              <a:rPr lang="en-US" sz="4500" dirty="0">
                <a:solidFill>
                  <a:srgbClr val="70659A"/>
                </a:solidFill>
              </a:rPr>
              <a:t>Students’ Entering Skill Levels</a:t>
            </a:r>
            <a:endParaRPr dirty="0"/>
          </a:p>
        </p:txBody>
      </p:sp>
      <p:sp>
        <p:nvSpPr>
          <p:cNvPr id="968" name="Google Shape;968;p104"/>
          <p:cNvSpPr txBox="1"/>
          <p:nvPr/>
        </p:nvSpPr>
        <p:spPr>
          <a:xfrm>
            <a:off x="609598" y="1566664"/>
            <a:ext cx="2133601" cy="4308872"/>
          </a:xfrm>
          <a:prstGeom prst="rect">
            <a:avLst/>
          </a:prstGeom>
          <a:solidFill>
            <a:srgbClr val="F9A45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Source Sans Pro"/>
                <a:ea typeface="Source Sans Pro"/>
                <a:cs typeface="Source Sans Pro"/>
                <a:sym typeface="Source Sans Pro"/>
              </a:rPr>
              <a:t> </a:t>
            </a:r>
            <a:endParaRPr/>
          </a:p>
          <a:p>
            <a:pPr marL="0" marR="0" lvl="0" indent="0" algn="l" rtl="0">
              <a:spcBef>
                <a:spcPts val="0"/>
              </a:spcBef>
              <a:spcAft>
                <a:spcPts val="0"/>
              </a:spcAft>
              <a:buNone/>
            </a:pPr>
            <a:endParaRPr sz="32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r>
              <a:rPr lang="en-US" sz="4000">
                <a:solidFill>
                  <a:schemeClr val="dk1"/>
                </a:solidFill>
                <a:latin typeface="Source Sans Pro"/>
                <a:ea typeface="Source Sans Pro"/>
                <a:cs typeface="Source Sans Pro"/>
                <a:sym typeface="Source Sans Pro"/>
              </a:rPr>
              <a:t>Match Students to the ISP</a:t>
            </a:r>
            <a:endParaRPr/>
          </a:p>
          <a:p>
            <a:pPr marL="0" marR="0" lvl="0" indent="0" algn="l" rtl="0">
              <a:spcBef>
                <a:spcPts val="0"/>
              </a:spcBef>
              <a:spcAft>
                <a:spcPts val="0"/>
              </a:spcAft>
              <a:buNone/>
            </a:pPr>
            <a:endParaRPr sz="32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3200">
              <a:solidFill>
                <a:schemeClr val="dk1"/>
              </a:solidFill>
              <a:latin typeface="Source Sans Pro"/>
              <a:ea typeface="Source Sans Pro"/>
              <a:cs typeface="Source Sans Pro"/>
              <a:sym typeface="Source Sans Pro"/>
            </a:endParaRPr>
          </a:p>
        </p:txBody>
      </p:sp>
      <p:sp>
        <p:nvSpPr>
          <p:cNvPr id="969" name="Google Shape;969;p104"/>
          <p:cNvSpPr txBox="1"/>
          <p:nvPr/>
        </p:nvSpPr>
        <p:spPr>
          <a:xfrm>
            <a:off x="3363692" y="1566664"/>
            <a:ext cx="5170710" cy="4093428"/>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Where are students in relation to the Skill Statement?</a:t>
            </a:r>
            <a:endParaRPr/>
          </a:p>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Use multiple sources of data to determine each student’s entering skill level.</a:t>
            </a:r>
            <a:endParaRPr/>
          </a:p>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Use current and historical data</a:t>
            </a:r>
            <a:endParaRPr/>
          </a:p>
          <a:p>
            <a:pPr marL="457200" marR="0" lvl="0" indent="-457200" algn="l" rtl="0">
              <a:spcBef>
                <a:spcPts val="0"/>
              </a:spcBef>
              <a:spcAft>
                <a:spcPts val="0"/>
              </a:spcAft>
              <a:buClr>
                <a:srgbClr val="17365D"/>
              </a:buClr>
              <a:buSzPts val="2600"/>
              <a:buFont typeface="Arial"/>
              <a:buChar char="•"/>
            </a:pPr>
            <a:r>
              <a:rPr lang="en-US" sz="2600">
                <a:solidFill>
                  <a:schemeClr val="dk1"/>
                </a:solidFill>
                <a:latin typeface="Source Sans Pro"/>
                <a:ea typeface="Source Sans Pro"/>
                <a:cs typeface="Source Sans Pro"/>
                <a:sym typeface="Source Sans Pro"/>
              </a:rPr>
              <a:t>To which skill level descriptor on the ISP does each student’s entering skill level most closely correspond?</a:t>
            </a:r>
            <a:endParaRPr/>
          </a:p>
        </p:txBody>
      </p:sp>
      <p:sp>
        <p:nvSpPr>
          <p:cNvPr id="970" name="Google Shape;970;p10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73</a:t>
            </a:fld>
            <a:endParaRPr sz="1800">
              <a:solidFill>
                <a:srgbClr val="FFFFFF"/>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5"/>
          <p:cNvSpPr txBox="1">
            <a:spLocks noGrp="1"/>
          </p:cNvSpPr>
          <p:nvPr>
            <p:ph type="title"/>
          </p:nvPr>
        </p:nvSpPr>
        <p:spPr>
          <a:xfrm>
            <a:off x="914400" y="274637"/>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Core Idea </a:t>
            </a:r>
            <a:r>
              <a:rPr lang="en-US" sz="4800" dirty="0">
                <a:solidFill>
                  <a:schemeClr val="lt1"/>
                </a:solidFill>
              </a:rPr>
              <a:t>– 5 </a:t>
            </a:r>
            <a:endParaRPr dirty="0"/>
          </a:p>
        </p:txBody>
      </p:sp>
      <p:sp>
        <p:nvSpPr>
          <p:cNvPr id="977" name="Google Shape;977;p105"/>
          <p:cNvSpPr txBox="1">
            <a:spLocks noGrp="1"/>
          </p:cNvSpPr>
          <p:nvPr>
            <p:ph type="body" idx="1"/>
          </p:nvPr>
        </p:nvSpPr>
        <p:spPr>
          <a:xfrm>
            <a:off x="536713" y="1422400"/>
            <a:ext cx="8150087" cy="3409092"/>
          </a:xfrm>
          <a:prstGeom prst="rect">
            <a:avLst/>
          </a:prstGeom>
          <a:solidFill>
            <a:srgbClr val="F89C4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650"/>
              <a:buFont typeface="Arial"/>
              <a:buNone/>
            </a:pPr>
            <a:endParaRPr sz="3600">
              <a:solidFill>
                <a:srgbClr val="FFFFFF"/>
              </a:solidFill>
            </a:endParaRPr>
          </a:p>
          <a:p>
            <a:pPr marL="0" lvl="0" indent="0" algn="ctr" rtl="0">
              <a:lnSpc>
                <a:spcPct val="115000"/>
              </a:lnSpc>
              <a:spcBef>
                <a:spcPts val="0"/>
              </a:spcBef>
              <a:spcAft>
                <a:spcPts val="0"/>
              </a:spcAft>
              <a:buClr>
                <a:schemeClr val="dk1"/>
              </a:buClr>
              <a:buSzPts val="1650"/>
              <a:buFont typeface="Arial"/>
              <a:buNone/>
            </a:pPr>
            <a:r>
              <a:rPr lang="en-US" sz="3600">
                <a:solidFill>
                  <a:schemeClr val="dk1"/>
                </a:solidFill>
              </a:rPr>
              <a:t>The most effective teachers teach the students they have, not the students they think they’ll have.</a:t>
            </a:r>
            <a:endParaRPr/>
          </a:p>
        </p:txBody>
      </p:sp>
      <p:sp>
        <p:nvSpPr>
          <p:cNvPr id="978" name="Google Shape;978;p10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74</a:t>
            </a:fld>
            <a:endParaRPr sz="1800">
              <a:solidFill>
                <a:srgbClr val="FFFFFF"/>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06"/>
          <p:cNvSpPr txBox="1">
            <a:spLocks noGrp="1"/>
          </p:cNvSpPr>
          <p:nvPr>
            <p:ph type="title"/>
          </p:nvPr>
        </p:nvSpPr>
        <p:spPr>
          <a:xfrm>
            <a:off x="337763" y="274637"/>
            <a:ext cx="8349037"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Who are my students? </a:t>
            </a:r>
            <a:r>
              <a:rPr lang="en-US" sz="4800" b="0" i="0" u="none" strike="noStrike" cap="none" dirty="0">
                <a:solidFill>
                  <a:schemeClr val="lt1"/>
                </a:solidFill>
                <a:latin typeface="Source Sans Pro"/>
                <a:ea typeface="Source Sans Pro"/>
                <a:cs typeface="Source Sans Pro"/>
                <a:sym typeface="Source Sans Pro"/>
              </a:rPr>
              <a:t>– 5 </a:t>
            </a:r>
            <a:endParaRPr dirty="0"/>
          </a:p>
        </p:txBody>
      </p:sp>
      <p:sp>
        <p:nvSpPr>
          <p:cNvPr id="985" name="Google Shape;985;p106"/>
          <p:cNvSpPr txBox="1">
            <a:spLocks noGrp="1"/>
          </p:cNvSpPr>
          <p:nvPr>
            <p:ph type="body" idx="1"/>
          </p:nvPr>
        </p:nvSpPr>
        <p:spPr>
          <a:xfrm>
            <a:off x="337763" y="1130250"/>
            <a:ext cx="8423793" cy="4951236"/>
          </a:xfrm>
          <a:prstGeom prst="rect">
            <a:avLst/>
          </a:prstGeom>
          <a:noFill/>
          <a:ln>
            <a:noFill/>
          </a:ln>
        </p:spPr>
        <p:txBody>
          <a:bodyPr spcFirstLastPara="1" wrap="square" lIns="91425" tIns="91425" rIns="91425" bIns="91425" anchor="t" anchorCtr="0">
            <a:noAutofit/>
          </a:bodyPr>
          <a:lstStyle/>
          <a:p>
            <a:pPr marL="139700" marR="0" lvl="0" indent="0" algn="l" rtl="0">
              <a:spcBef>
                <a:spcPts val="0"/>
              </a:spcBef>
              <a:spcAft>
                <a:spcPts val="0"/>
              </a:spcAft>
              <a:buClr>
                <a:schemeClr val="accent1"/>
              </a:buClr>
              <a:buSzPts val="2040"/>
              <a:buNone/>
            </a:pPr>
            <a:r>
              <a:rPr lang="en-US" sz="2400">
                <a:latin typeface="Source Sans Pro"/>
                <a:ea typeface="Source Sans Pro"/>
                <a:cs typeface="Source Sans Pro"/>
                <a:sym typeface="Source Sans Pro"/>
              </a:rPr>
              <a:t>8</a:t>
            </a:r>
            <a:r>
              <a:rPr lang="en-US" sz="2400" baseline="30000">
                <a:latin typeface="Source Sans Pro"/>
                <a:ea typeface="Source Sans Pro"/>
                <a:cs typeface="Source Sans Pro"/>
                <a:sym typeface="Source Sans Pro"/>
              </a:rPr>
              <a:t>th</a:t>
            </a:r>
            <a:r>
              <a:rPr lang="en-US" sz="2400">
                <a:latin typeface="Source Sans Pro"/>
                <a:ea typeface="Source Sans Pro"/>
                <a:cs typeface="Source Sans Pro"/>
                <a:sym typeface="Source Sans Pro"/>
              </a:rPr>
              <a:t> Grade ELA Skill Statement: Students will be able to draw accurate conclusions supported by appropriate textual evidence from informational texts.</a:t>
            </a:r>
            <a:endParaRPr sz="2400">
              <a:latin typeface="Source Sans Pro"/>
              <a:ea typeface="Source Sans Pro"/>
              <a:cs typeface="Source Sans Pro"/>
              <a:sym typeface="Source Sans Pro"/>
            </a:endParaRPr>
          </a:p>
          <a:p>
            <a:pPr marL="274320" marR="0" lvl="0" indent="-129540" algn="l" rtl="0">
              <a:spcBef>
                <a:spcPts val="0"/>
              </a:spcBef>
              <a:spcAft>
                <a:spcPts val="0"/>
              </a:spcAft>
              <a:buClr>
                <a:schemeClr val="accent1"/>
              </a:buClr>
              <a:buSzPts val="2040"/>
              <a:buFont typeface="Noto Sans Symbols"/>
              <a:buChar char="●"/>
            </a:pPr>
            <a:r>
              <a:rPr lang="en-US" sz="2400">
                <a:latin typeface="Source Sans Pro"/>
                <a:ea typeface="Source Sans Pro"/>
                <a:cs typeface="Source Sans Pro"/>
                <a:sym typeface="Source Sans Pro"/>
              </a:rPr>
              <a:t>The teacher gave five types of assessments to capture her students’  BOY skill levels </a:t>
            </a:r>
            <a:endParaRPr/>
          </a:p>
          <a:p>
            <a:pPr marL="274320" marR="0" lvl="0" indent="-129540" algn="l" rtl="0">
              <a:spcBef>
                <a:spcPts val="580"/>
              </a:spcBef>
              <a:spcAft>
                <a:spcPts val="0"/>
              </a:spcAft>
              <a:buClr>
                <a:schemeClr val="accent1"/>
              </a:buClr>
              <a:buSzPts val="2040"/>
              <a:buFont typeface="Noto Sans Symbols"/>
              <a:buChar char="●"/>
            </a:pPr>
            <a:r>
              <a:rPr lang="en-US" sz="2400">
                <a:latin typeface="Source Sans Pro"/>
                <a:ea typeface="Source Sans Pro"/>
                <a:cs typeface="Source Sans Pro"/>
                <a:sym typeface="Source Sans Pro"/>
              </a:rPr>
              <a:t>E</a:t>
            </a:r>
            <a:r>
              <a:rPr lang="en-US" sz="2400" b="0" i="0" u="none" strike="noStrike" cap="none">
                <a:solidFill>
                  <a:schemeClr val="dk1"/>
                </a:solidFill>
                <a:latin typeface="Source Sans Pro"/>
                <a:ea typeface="Source Sans Pro"/>
                <a:cs typeface="Source Sans Pro"/>
                <a:sym typeface="Source Sans Pro"/>
              </a:rPr>
              <a:t>ach ty</a:t>
            </a:r>
            <a:r>
              <a:rPr lang="en-US" sz="2400">
                <a:latin typeface="Source Sans Pro"/>
                <a:ea typeface="Source Sans Pro"/>
                <a:cs typeface="Source Sans Pro"/>
                <a:sym typeface="Source Sans Pro"/>
              </a:rPr>
              <a:t>pe was </a:t>
            </a:r>
            <a:r>
              <a:rPr lang="en-US" sz="2400" b="0" i="0" u="none" strike="noStrike" cap="none">
                <a:solidFill>
                  <a:schemeClr val="dk1"/>
                </a:solidFill>
                <a:latin typeface="Source Sans Pro"/>
                <a:ea typeface="Source Sans Pro"/>
                <a:cs typeface="Source Sans Pro"/>
                <a:sym typeface="Source Sans Pro"/>
              </a:rPr>
              <a:t>scored on </a:t>
            </a:r>
            <a:r>
              <a:rPr lang="en-US" sz="2400">
                <a:latin typeface="Source Sans Pro"/>
                <a:ea typeface="Source Sans Pro"/>
                <a:cs typeface="Source Sans Pro"/>
                <a:sym typeface="Source Sans Pro"/>
              </a:rPr>
              <a:t>five</a:t>
            </a:r>
            <a:r>
              <a:rPr lang="en-US" sz="2400" b="0" i="0" u="none" strike="noStrike" cap="none">
                <a:solidFill>
                  <a:schemeClr val="dk1"/>
                </a:solidFill>
                <a:latin typeface="Source Sans Pro"/>
                <a:ea typeface="Source Sans Pro"/>
                <a:cs typeface="Source Sans Pro"/>
                <a:sym typeface="Source Sans Pro"/>
              </a:rPr>
              <a:t>-point scale</a:t>
            </a:r>
            <a:endParaRPr sz="2400">
              <a:latin typeface="Source Sans Pro"/>
              <a:ea typeface="Source Sans Pro"/>
              <a:cs typeface="Source Sans Pro"/>
              <a:sym typeface="Source Sans Pro"/>
            </a:endParaRPr>
          </a:p>
          <a:p>
            <a:pPr marL="274320" marR="0" lvl="0" indent="-129540" algn="l" rtl="0">
              <a:spcBef>
                <a:spcPts val="580"/>
              </a:spcBef>
              <a:spcAft>
                <a:spcPts val="0"/>
              </a:spcAft>
              <a:buClr>
                <a:schemeClr val="accent1"/>
              </a:buClr>
              <a:buSzPts val="2040"/>
              <a:buFont typeface="Noto Sans Symbols"/>
              <a:buChar char="●"/>
            </a:pPr>
            <a:r>
              <a:rPr lang="en-US" sz="2400" b="0" i="0" u="none" strike="noStrike" cap="none">
                <a:solidFill>
                  <a:schemeClr val="dk1"/>
                </a:solidFill>
                <a:latin typeface="Source Sans Pro"/>
                <a:ea typeface="Source Sans Pro"/>
                <a:cs typeface="Source Sans Pro"/>
                <a:sym typeface="Source Sans Pro"/>
              </a:rPr>
              <a:t>Measures </a:t>
            </a:r>
            <a:r>
              <a:rPr lang="en-US" sz="2400">
                <a:latin typeface="Source Sans Pro"/>
                <a:ea typeface="Source Sans Pro"/>
                <a:cs typeface="Source Sans Pro"/>
                <a:sym typeface="Source Sans Pro"/>
              </a:rPr>
              <a:t>included </a:t>
            </a:r>
            <a:r>
              <a:rPr lang="en-US" sz="2400" b="0" i="0" u="none" strike="noStrike" cap="none">
                <a:solidFill>
                  <a:schemeClr val="dk1"/>
                </a:solidFill>
                <a:latin typeface="Source Sans Pro"/>
                <a:ea typeface="Source Sans Pro"/>
                <a:cs typeface="Source Sans Pro"/>
                <a:sym typeface="Source Sans Pro"/>
              </a:rPr>
              <a:t>(with grade</a:t>
            </a:r>
            <a:r>
              <a:rPr lang="en-US" sz="2400">
                <a:latin typeface="Source Sans Pro"/>
                <a:ea typeface="Source Sans Pro"/>
                <a:cs typeface="Source Sans Pro"/>
                <a:sym typeface="Source Sans Pro"/>
              </a:rPr>
              <a:t>-level informational texts)</a:t>
            </a:r>
            <a:r>
              <a:rPr lang="en-US" sz="2400" b="0" i="0" u="none" strike="noStrike" cap="none">
                <a:solidFill>
                  <a:schemeClr val="dk1"/>
                </a:solidFill>
                <a:latin typeface="Source Sans Pro"/>
                <a:ea typeface="Source Sans Pro"/>
                <a:cs typeface="Source Sans Pro"/>
                <a:sym typeface="Source Sans Pro"/>
              </a:rPr>
              <a:t>:</a:t>
            </a:r>
            <a:endParaRPr/>
          </a:p>
          <a:p>
            <a:pPr marL="548640" marR="0" lvl="1" indent="-129540" algn="l" rtl="0">
              <a:spcBef>
                <a:spcPts val="370"/>
              </a:spcBef>
              <a:spcAft>
                <a:spcPts val="0"/>
              </a:spcAft>
              <a:buClr>
                <a:schemeClr val="accent2"/>
              </a:buClr>
              <a:buSzPts val="2040"/>
              <a:buFont typeface="Noto Sans Symbols"/>
              <a:buChar char="●"/>
            </a:pPr>
            <a:r>
              <a:rPr lang="en-US">
                <a:latin typeface="Source Sans Pro"/>
                <a:ea typeface="Source Sans Pro"/>
                <a:cs typeface="Source Sans Pro"/>
                <a:sym typeface="Source Sans Pro"/>
              </a:rPr>
              <a:t>Multiple choice passages (comprehend )</a:t>
            </a:r>
            <a:endParaRPr/>
          </a:p>
          <a:p>
            <a:pPr marL="548640" lvl="1" indent="-129540" algn="l" rtl="0">
              <a:spcBef>
                <a:spcPts val="370"/>
              </a:spcBef>
              <a:spcAft>
                <a:spcPts val="0"/>
              </a:spcAft>
              <a:buSzPts val="2040"/>
              <a:buChar char="●"/>
            </a:pPr>
            <a:r>
              <a:rPr lang="en-US">
                <a:latin typeface="Source Sans Pro"/>
                <a:ea typeface="Source Sans Pro"/>
                <a:cs typeface="Source Sans Pro"/>
                <a:sym typeface="Source Sans Pro"/>
              </a:rPr>
              <a:t>Response to a prompt (summarize)</a:t>
            </a:r>
            <a:endParaRPr/>
          </a:p>
          <a:p>
            <a:pPr marL="548640" marR="0" lvl="1" indent="-129540" algn="l" rtl="0">
              <a:spcBef>
                <a:spcPts val="370"/>
              </a:spcBef>
              <a:spcAft>
                <a:spcPts val="0"/>
              </a:spcAft>
              <a:buClr>
                <a:schemeClr val="accent2"/>
              </a:buClr>
              <a:buSzPts val="2040"/>
              <a:buFont typeface="Noto Sans Symbols"/>
              <a:buChar char="●"/>
            </a:pPr>
            <a:r>
              <a:rPr lang="en-US">
                <a:latin typeface="Source Sans Pro"/>
                <a:ea typeface="Source Sans Pro"/>
                <a:cs typeface="Source Sans Pro"/>
                <a:sym typeface="Source Sans Pro"/>
              </a:rPr>
              <a:t>Short answers (comprehend, textual evidence)</a:t>
            </a:r>
            <a:endParaRPr/>
          </a:p>
          <a:p>
            <a:pPr marL="548640" marR="0" lvl="1" indent="-129540" algn="l" rtl="0">
              <a:spcBef>
                <a:spcPts val="370"/>
              </a:spcBef>
              <a:spcAft>
                <a:spcPts val="0"/>
              </a:spcAft>
              <a:buClr>
                <a:schemeClr val="accent2"/>
              </a:buClr>
              <a:buSzPts val="2040"/>
              <a:buFont typeface="Noto Sans Symbols"/>
              <a:buChar char="●"/>
            </a:pPr>
            <a:r>
              <a:rPr lang="en-US">
                <a:latin typeface="Source Sans Pro"/>
                <a:ea typeface="Source Sans Pro"/>
                <a:cs typeface="Source Sans Pro"/>
                <a:sym typeface="Source Sans Pro"/>
              </a:rPr>
              <a:t>Analysis essay (inferencing, textual evidence)</a:t>
            </a:r>
            <a:endParaRPr/>
          </a:p>
          <a:p>
            <a:pPr marL="548640" marR="0" lvl="1" indent="-129540" algn="l" rtl="0">
              <a:spcBef>
                <a:spcPts val="370"/>
              </a:spcBef>
              <a:spcAft>
                <a:spcPts val="0"/>
              </a:spcAft>
              <a:buClr>
                <a:schemeClr val="accent2"/>
              </a:buClr>
              <a:buSzPts val="2040"/>
              <a:buFont typeface="Noto Sans Symbols"/>
              <a:buChar char="●"/>
            </a:pPr>
            <a:r>
              <a:rPr lang="en-US">
                <a:latin typeface="Source Sans Pro"/>
                <a:ea typeface="Source Sans Pro"/>
                <a:cs typeface="Source Sans Pro"/>
                <a:sym typeface="Source Sans Pro"/>
              </a:rPr>
              <a:t>Free Write (connect inferences to textual evidence)</a:t>
            </a:r>
            <a:endParaRPr/>
          </a:p>
          <a:p>
            <a:pPr marL="548640" marR="0" lvl="1" indent="0" algn="l" rtl="0">
              <a:spcBef>
                <a:spcPts val="370"/>
              </a:spcBef>
              <a:spcAft>
                <a:spcPts val="0"/>
              </a:spcAft>
              <a:buClr>
                <a:schemeClr val="accent2"/>
              </a:buClr>
              <a:buSzPts val="2040"/>
              <a:buFont typeface="Noto Sans Symbols"/>
              <a:buNone/>
            </a:pPr>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sp>
        <p:nvSpPr>
          <p:cNvPr id="986" name="Google Shape;986;p10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75</a:t>
            </a:fld>
            <a:endParaRPr sz="1800">
              <a:solidFill>
                <a:srgbClr val="FFFFFF"/>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07"/>
          <p:cNvSpPr txBox="1">
            <a:spLocks noGrp="1"/>
          </p:cNvSpPr>
          <p:nvPr>
            <p:ph type="title"/>
          </p:nvPr>
        </p:nvSpPr>
        <p:spPr>
          <a:xfrm>
            <a:off x="333829" y="80351"/>
            <a:ext cx="8635999" cy="77750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What are my students’  BOY skill levels?</a:t>
            </a:r>
            <a:endParaRPr dirty="0"/>
          </a:p>
        </p:txBody>
      </p:sp>
      <p:graphicFrame>
        <p:nvGraphicFramePr>
          <p:cNvPr id="993" name="Google Shape;993;p107"/>
          <p:cNvGraphicFramePr/>
          <p:nvPr>
            <p:extLst>
              <p:ext uri="{D42A27DB-BD31-4B8C-83A1-F6EECF244321}">
                <p14:modId xmlns:p14="http://schemas.microsoft.com/office/powerpoint/2010/main" val="3911518747"/>
              </p:ext>
            </p:extLst>
          </p:nvPr>
        </p:nvGraphicFramePr>
        <p:xfrm>
          <a:off x="333829" y="976842"/>
          <a:ext cx="8636000" cy="4904300"/>
        </p:xfrm>
        <a:graphic>
          <a:graphicData uri="http://schemas.openxmlformats.org/drawingml/2006/table">
            <a:tbl>
              <a:tblPr firstRow="1" bandRow="1">
                <a:noFill/>
                <a:tableStyleId>{52045216-18D2-4814-BB6A-587B3A373916}</a:tableStyleId>
              </a:tblPr>
              <a:tblGrid>
                <a:gridCol w="1407725">
                  <a:extLst>
                    <a:ext uri="{9D8B030D-6E8A-4147-A177-3AD203B41FA5}">
                      <a16:colId xmlns:a16="http://schemas.microsoft.com/office/drawing/2014/main" val="20000"/>
                    </a:ext>
                  </a:extLst>
                </a:gridCol>
                <a:gridCol w="1210925">
                  <a:extLst>
                    <a:ext uri="{9D8B030D-6E8A-4147-A177-3AD203B41FA5}">
                      <a16:colId xmlns:a16="http://schemas.microsoft.com/office/drawing/2014/main" val="20001"/>
                    </a:ext>
                  </a:extLst>
                </a:gridCol>
                <a:gridCol w="1132900">
                  <a:extLst>
                    <a:ext uri="{9D8B030D-6E8A-4147-A177-3AD203B41FA5}">
                      <a16:colId xmlns:a16="http://schemas.microsoft.com/office/drawing/2014/main" val="20002"/>
                    </a:ext>
                  </a:extLst>
                </a:gridCol>
                <a:gridCol w="1084350">
                  <a:extLst>
                    <a:ext uri="{9D8B030D-6E8A-4147-A177-3AD203B41FA5}">
                      <a16:colId xmlns:a16="http://schemas.microsoft.com/office/drawing/2014/main" val="20003"/>
                    </a:ext>
                  </a:extLst>
                </a:gridCol>
                <a:gridCol w="1056900">
                  <a:extLst>
                    <a:ext uri="{9D8B030D-6E8A-4147-A177-3AD203B41FA5}">
                      <a16:colId xmlns:a16="http://schemas.microsoft.com/office/drawing/2014/main" val="20004"/>
                    </a:ext>
                  </a:extLst>
                </a:gridCol>
                <a:gridCol w="1262750">
                  <a:extLst>
                    <a:ext uri="{9D8B030D-6E8A-4147-A177-3AD203B41FA5}">
                      <a16:colId xmlns:a16="http://schemas.microsoft.com/office/drawing/2014/main" val="20005"/>
                    </a:ext>
                  </a:extLst>
                </a:gridCol>
                <a:gridCol w="1480450">
                  <a:extLst>
                    <a:ext uri="{9D8B030D-6E8A-4147-A177-3AD203B41FA5}">
                      <a16:colId xmlns:a16="http://schemas.microsoft.com/office/drawing/2014/main" val="20006"/>
                    </a:ext>
                  </a:extLst>
                </a:gridCol>
              </a:tblGrid>
              <a:tr h="960050">
                <a:tc>
                  <a:txBody>
                    <a:bodyPr/>
                    <a:lstStyle/>
                    <a:p>
                      <a:pPr marL="0" marR="0" lvl="0" indent="0" algn="ctr" rtl="0">
                        <a:spcBef>
                          <a:spcPts val="0"/>
                        </a:spcBef>
                        <a:spcAft>
                          <a:spcPts val="0"/>
                        </a:spcAft>
                        <a:buNone/>
                      </a:pPr>
                      <a:r>
                        <a:rPr lang="en-US" sz="1800" dirty="0"/>
                        <a:t>Student</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Multiple Choice</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4"/>
                            </a:ext>
                          </a:extLst>
                        </a:rPr>
                        <a:t>Prompt Response</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Short Answers</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Analysis Essay</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dirty="0"/>
                        <a:t>Free Write</a:t>
                      </a:r>
                      <a:endParaRPr dirty="0"/>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t>Level</a:t>
                      </a:r>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88850">
                <a:tc>
                  <a:txBody>
                    <a:bodyPr/>
                    <a:lstStyle/>
                    <a:p>
                      <a:pPr marL="0" marR="0" lvl="0" indent="0" algn="ctr" rtl="0">
                        <a:spcBef>
                          <a:spcPts val="0"/>
                        </a:spcBef>
                        <a:spcAft>
                          <a:spcPts val="0"/>
                        </a:spcAft>
                        <a:buNone/>
                      </a:pPr>
                      <a:r>
                        <a:rPr lang="en-US" sz="2400"/>
                        <a:t>Maria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5</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4</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4</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88850">
                <a:tc>
                  <a:txBody>
                    <a:bodyPr/>
                    <a:lstStyle/>
                    <a:p>
                      <a:pPr marL="0" marR="0" lvl="0" indent="0" algn="ctr" rtl="0">
                        <a:spcBef>
                          <a:spcPts val="0"/>
                        </a:spcBef>
                        <a:spcAft>
                          <a:spcPts val="0"/>
                        </a:spcAft>
                        <a:buNone/>
                      </a:pPr>
                      <a:r>
                        <a:rPr lang="en-US" sz="2400"/>
                        <a:t>Kendrick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2</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88850">
                <a:tc>
                  <a:txBody>
                    <a:bodyPr/>
                    <a:lstStyle/>
                    <a:p>
                      <a:pPr marL="0" marR="0" lvl="0" indent="0" algn="ctr" rtl="0">
                        <a:spcBef>
                          <a:spcPts val="0"/>
                        </a:spcBef>
                        <a:spcAft>
                          <a:spcPts val="0"/>
                        </a:spcAft>
                        <a:buNone/>
                      </a:pPr>
                      <a:r>
                        <a:rPr lang="en-US" sz="2400"/>
                        <a:t>Felipe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4</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3</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88850">
                <a:tc>
                  <a:txBody>
                    <a:bodyPr/>
                    <a:lstStyle/>
                    <a:p>
                      <a:pPr marL="0" marR="0" lvl="0" indent="0" algn="ctr" rtl="0">
                        <a:spcBef>
                          <a:spcPts val="0"/>
                        </a:spcBef>
                        <a:spcAft>
                          <a:spcPts val="0"/>
                        </a:spcAft>
                        <a:buNone/>
                      </a:pPr>
                      <a:r>
                        <a:rPr lang="en-US" sz="2400"/>
                        <a:t>Dayana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1</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88850">
                <a:tc>
                  <a:txBody>
                    <a:bodyPr/>
                    <a:lstStyle/>
                    <a:p>
                      <a:pPr marL="0" marR="0" lvl="0" indent="0" algn="ctr" rtl="0">
                        <a:spcBef>
                          <a:spcPts val="0"/>
                        </a:spcBef>
                        <a:spcAft>
                          <a:spcPts val="0"/>
                        </a:spcAft>
                        <a:buNone/>
                      </a:pPr>
                      <a:r>
                        <a:rPr lang="en-US" sz="2400"/>
                        <a:t>Violet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3</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a:t>2</a:t>
                      </a:r>
                      <a:endParaRPr b="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dirty="0"/>
                        <a:t>1</a:t>
                      </a:r>
                      <a:endParaRPr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4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94" name="Google Shape;994;p107">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76</a:t>
            </a:fld>
            <a:endParaRPr sz="1800">
              <a:solidFill>
                <a:srgbClr val="FFFFFF"/>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09"/>
          <p:cNvSpPr txBox="1">
            <a:spLocks noGrp="1"/>
          </p:cNvSpPr>
          <p:nvPr>
            <p:ph type="title"/>
          </p:nvPr>
        </p:nvSpPr>
        <p:spPr>
          <a:xfrm>
            <a:off x="457200" y="365125"/>
            <a:ext cx="8058150" cy="67284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0" dirty="0">
                <a:solidFill>
                  <a:srgbClr val="70659A"/>
                </a:solidFill>
                <a:latin typeface="Source Sans Pro"/>
                <a:ea typeface="Source Sans Pro"/>
                <a:cs typeface="Source Sans Pro"/>
                <a:sym typeface="Source Sans Pro"/>
              </a:rPr>
              <a:t>Who are my students? </a:t>
            </a:r>
            <a:r>
              <a:rPr lang="en-US" sz="4800" b="0" dirty="0">
                <a:latin typeface="Source Sans Pro"/>
                <a:ea typeface="Source Sans Pro"/>
                <a:cs typeface="Source Sans Pro"/>
                <a:sym typeface="Source Sans Pro"/>
              </a:rPr>
              <a:t>– 6 </a:t>
            </a:r>
            <a:endParaRPr dirty="0"/>
          </a:p>
        </p:txBody>
      </p:sp>
      <p:sp>
        <p:nvSpPr>
          <p:cNvPr id="1009" name="Google Shape;1009;p109">
            <a:extLst>
              <a:ext uri="{C183D7F6-B498-43B3-948B-1728B52AA6E4}">
                <adec:decorative xmlns:adec="http://schemas.microsoft.com/office/drawing/2017/decorative" val="1"/>
              </a:ext>
            </a:extLst>
          </p:cNvPr>
          <p:cNvSpPr txBox="1">
            <a:spLocks noGrp="1"/>
          </p:cNvSpPr>
          <p:nvPr>
            <p:ph type="body" idx="1"/>
          </p:nvPr>
        </p:nvSpPr>
        <p:spPr>
          <a:xfrm>
            <a:off x="457198" y="1359472"/>
            <a:ext cx="8229600" cy="4724400"/>
          </a:xfrm>
          <a:prstGeom prst="rect">
            <a:avLst/>
          </a:prstGeom>
          <a:noFill/>
          <a:ln>
            <a:noFill/>
          </a:ln>
        </p:spPr>
        <p:txBody>
          <a:bodyPr spcFirstLastPara="1" wrap="square" lIns="91425" tIns="45700" rIns="91425" bIns="45700" anchor="t" anchorCtr="0">
            <a:noAutofit/>
          </a:bodyPr>
          <a:lstStyle/>
          <a:p>
            <a:pPr marL="457200" lvl="0" indent="-254000" algn="l" rtl="0">
              <a:spcBef>
                <a:spcPts val="0"/>
              </a:spcBef>
              <a:spcAft>
                <a:spcPts val="0"/>
              </a:spcAft>
              <a:buClr>
                <a:srgbClr val="F89C4D"/>
              </a:buClr>
              <a:buSzPts val="3200"/>
              <a:buFont typeface="Arial"/>
              <a:buNone/>
            </a:pPr>
            <a:endParaRPr sz="3200">
              <a:latin typeface="Source Sans Pro"/>
              <a:ea typeface="Source Sans Pro"/>
              <a:cs typeface="Source Sans Pro"/>
              <a:sym typeface="Source Sans Pro"/>
            </a:endParaRPr>
          </a:p>
          <a:p>
            <a:pPr marL="457200" lvl="0" indent="-254000" algn="l" rtl="0">
              <a:spcBef>
                <a:spcPts val="640"/>
              </a:spcBef>
              <a:spcAft>
                <a:spcPts val="0"/>
              </a:spcAft>
              <a:buClr>
                <a:srgbClr val="F89C4D"/>
              </a:buClr>
              <a:buSzPts val="3200"/>
              <a:buFont typeface="Arial"/>
              <a:buNone/>
            </a:pPr>
            <a:endParaRPr sz="3200">
              <a:latin typeface="Source Sans Pro"/>
              <a:ea typeface="Source Sans Pro"/>
              <a:cs typeface="Source Sans Pro"/>
              <a:sym typeface="Source Sans Pro"/>
            </a:endParaRPr>
          </a:p>
          <a:p>
            <a:pPr marL="0" lvl="0" indent="0" algn="l" rtl="0">
              <a:spcBef>
                <a:spcPts val="520"/>
              </a:spcBef>
              <a:spcAft>
                <a:spcPts val="0"/>
              </a:spcAft>
              <a:buClr>
                <a:schemeClr val="dk1"/>
              </a:buClr>
              <a:buSzPts val="2600"/>
              <a:buNone/>
            </a:pPr>
            <a:endParaRPr sz="2600">
              <a:solidFill>
                <a:srgbClr val="000000"/>
              </a:solidFill>
              <a:latin typeface="Source Sans Pro"/>
              <a:ea typeface="Source Sans Pro"/>
              <a:cs typeface="Source Sans Pro"/>
              <a:sym typeface="Source Sans Pro"/>
            </a:endParaRPr>
          </a:p>
          <a:p>
            <a:pPr marL="495300" lvl="1" indent="0" algn="l" rtl="0">
              <a:spcBef>
                <a:spcPts val="460"/>
              </a:spcBef>
              <a:spcAft>
                <a:spcPts val="0"/>
              </a:spcAft>
              <a:buClr>
                <a:schemeClr val="dk1"/>
              </a:buClr>
              <a:buSzPts val="2300"/>
              <a:buNone/>
            </a:pPr>
            <a:endParaRPr sz="2300">
              <a:latin typeface="Source Sans Pro"/>
              <a:ea typeface="Source Sans Pro"/>
              <a:cs typeface="Source Sans Pro"/>
              <a:sym typeface="Source Sans Pro"/>
            </a:endParaRPr>
          </a:p>
        </p:txBody>
      </p:sp>
      <p:sp>
        <p:nvSpPr>
          <p:cNvPr id="1010" name="Google Shape;1010;p109">
            <a:extLst>
              <a:ext uri="{C183D7F6-B498-43B3-948B-1728B52AA6E4}">
                <adec:decorative xmlns:adec="http://schemas.microsoft.com/office/drawing/2017/decorative" val="0"/>
              </a:ext>
            </a:extLst>
          </p:cNvPr>
          <p:cNvSpPr txBox="1"/>
          <p:nvPr/>
        </p:nvSpPr>
        <p:spPr>
          <a:xfrm>
            <a:off x="628649" y="1379350"/>
            <a:ext cx="7886700" cy="34941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89C4D"/>
              </a:buClr>
              <a:buSzPts val="2700"/>
              <a:buFont typeface="Arial"/>
              <a:buChar char="•"/>
            </a:pPr>
            <a:r>
              <a:rPr lang="en-US" sz="2700">
                <a:solidFill>
                  <a:schemeClr val="dk1"/>
                </a:solidFill>
                <a:latin typeface="Source Sans Pro"/>
                <a:ea typeface="Source Sans Pro"/>
                <a:cs typeface="Source Sans Pro"/>
                <a:sym typeface="Source Sans Pro"/>
              </a:rPr>
              <a:t>Use a preponderance of evidence when matching students to the ISP.</a:t>
            </a:r>
            <a:endParaRPr/>
          </a:p>
          <a:p>
            <a:pPr marL="0" marR="0" lvl="0" indent="0" algn="l" rtl="0">
              <a:spcBef>
                <a:spcPts val="0"/>
              </a:spcBef>
              <a:spcAft>
                <a:spcPts val="0"/>
              </a:spcAft>
              <a:buNone/>
            </a:pPr>
            <a:endParaRPr sz="2700">
              <a:solidFill>
                <a:schemeClr val="dk1"/>
              </a:solidFill>
              <a:latin typeface="Source Sans Pro"/>
              <a:ea typeface="Source Sans Pro"/>
              <a:cs typeface="Source Sans Pro"/>
              <a:sym typeface="Source Sans Pro"/>
            </a:endParaRPr>
          </a:p>
          <a:p>
            <a:pPr marL="457200" marR="0" lvl="0" indent="-457200" algn="l" rtl="0">
              <a:spcBef>
                <a:spcPts val="0"/>
              </a:spcBef>
              <a:spcAft>
                <a:spcPts val="0"/>
              </a:spcAft>
              <a:buClr>
                <a:srgbClr val="F89C4D"/>
              </a:buClr>
              <a:buSzPts val="2700"/>
              <a:buFont typeface="Arial"/>
              <a:buChar char="•"/>
            </a:pPr>
            <a:r>
              <a:rPr lang="en-US" sz="2700">
                <a:solidFill>
                  <a:schemeClr val="dk1"/>
                </a:solidFill>
                <a:latin typeface="Source Sans Pro"/>
                <a:ea typeface="Source Sans Pro"/>
                <a:cs typeface="Source Sans Pro"/>
                <a:sym typeface="Source Sans Pro"/>
              </a:rPr>
              <a:t>Just because they are placed in the same level doesn’t mean they have the same </a:t>
            </a:r>
            <a:r>
              <a:rPr lang="en-US" sz="2700" b="1">
                <a:solidFill>
                  <a:schemeClr val="dk1"/>
                </a:solidFill>
                <a:latin typeface="Source Sans Pro"/>
                <a:ea typeface="Source Sans Pro"/>
                <a:cs typeface="Source Sans Pro"/>
                <a:sym typeface="Source Sans Pro"/>
              </a:rPr>
              <a:t>exact</a:t>
            </a:r>
            <a:r>
              <a:rPr lang="en-US" sz="2700">
                <a:solidFill>
                  <a:schemeClr val="dk1"/>
                </a:solidFill>
                <a:latin typeface="Source Sans Pro"/>
                <a:ea typeface="Source Sans Pro"/>
                <a:cs typeface="Source Sans Pro"/>
                <a:sym typeface="Source Sans Pro"/>
              </a:rPr>
              <a:t> skill set.</a:t>
            </a:r>
            <a:endParaRPr/>
          </a:p>
          <a:p>
            <a:pPr marL="0" marR="0" lvl="0" indent="0" algn="l" rtl="0">
              <a:spcBef>
                <a:spcPts val="0"/>
              </a:spcBef>
              <a:spcAft>
                <a:spcPts val="0"/>
              </a:spcAft>
              <a:buNone/>
            </a:pPr>
            <a:endParaRPr sz="2700">
              <a:solidFill>
                <a:schemeClr val="dk1"/>
              </a:solidFill>
              <a:latin typeface="Source Sans Pro"/>
              <a:ea typeface="Source Sans Pro"/>
              <a:cs typeface="Source Sans Pro"/>
              <a:sym typeface="Source Sans Pro"/>
            </a:endParaRPr>
          </a:p>
          <a:p>
            <a:pPr marL="457200" marR="0" lvl="0" indent="-457200" algn="l" rtl="0">
              <a:spcBef>
                <a:spcPts val="0"/>
              </a:spcBef>
              <a:spcAft>
                <a:spcPts val="0"/>
              </a:spcAft>
              <a:buClr>
                <a:srgbClr val="F89C4D"/>
              </a:buClr>
              <a:buSzPts val="2700"/>
              <a:buFont typeface="Arial"/>
              <a:buChar char="•"/>
            </a:pPr>
            <a:r>
              <a:rPr lang="en-US" sz="2700">
                <a:latin typeface="Source Sans Pro"/>
                <a:ea typeface="Source Sans Pro"/>
                <a:cs typeface="Source Sans Pro"/>
                <a:sym typeface="Source Sans Pro"/>
              </a:rPr>
              <a:t>Focus on a</a:t>
            </a:r>
            <a:r>
              <a:rPr lang="en-US" sz="2700">
                <a:solidFill>
                  <a:srgbClr val="000000"/>
                </a:solidFill>
                <a:latin typeface="Source Sans Pro"/>
                <a:ea typeface="Source Sans Pro"/>
                <a:cs typeface="Source Sans Pro"/>
                <a:sym typeface="Source Sans Pro"/>
              </a:rPr>
              <a:t>ccuracy versus precision</a:t>
            </a:r>
            <a:r>
              <a:rPr lang="en-US" sz="2700">
                <a:latin typeface="Source Sans Pro"/>
                <a:ea typeface="Source Sans Pro"/>
                <a:cs typeface="Source Sans Pro"/>
                <a:sym typeface="Source Sans Pro"/>
              </a:rPr>
              <a:t>.</a:t>
            </a:r>
            <a:endParaRPr/>
          </a:p>
          <a:p>
            <a:pPr marL="0" marR="0" lvl="0" indent="0" algn="l" rtl="0">
              <a:spcBef>
                <a:spcPts val="0"/>
              </a:spcBef>
              <a:spcAft>
                <a:spcPts val="0"/>
              </a:spcAft>
              <a:buNone/>
            </a:pPr>
            <a:endParaRPr sz="3200">
              <a:solidFill>
                <a:srgbClr val="000000"/>
              </a:solidFill>
              <a:latin typeface="Arial"/>
              <a:ea typeface="Arial"/>
              <a:cs typeface="Arial"/>
              <a:sym typeface="Arial"/>
            </a:endParaRPr>
          </a:p>
        </p:txBody>
      </p:sp>
      <p:sp>
        <p:nvSpPr>
          <p:cNvPr id="1011" name="Google Shape;1011;p10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77</a:t>
            </a:fld>
            <a:endParaRPr sz="1800">
              <a:solidFill>
                <a:srgbClr val="FFFFFF"/>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10"/>
          <p:cNvSpPr txBox="1">
            <a:spLocks noGrp="1"/>
          </p:cNvSpPr>
          <p:nvPr>
            <p:ph type="title" idx="4294967295"/>
          </p:nvPr>
        </p:nvSpPr>
        <p:spPr>
          <a:xfrm>
            <a:off x="457200" y="345989"/>
            <a:ext cx="714220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4800"/>
              <a:buFont typeface="Source Sans Pro"/>
              <a:buNone/>
            </a:pPr>
            <a:r>
              <a:rPr lang="en-US" sz="4800" b="0" i="0" u="none" strike="noStrike" cap="none" dirty="0">
                <a:solidFill>
                  <a:schemeClr val="accent2"/>
                </a:solidFill>
                <a:latin typeface="Source Sans Pro"/>
                <a:ea typeface="Source Sans Pro"/>
                <a:cs typeface="Source Sans Pro"/>
                <a:sym typeface="Source Sans Pro"/>
              </a:rPr>
              <a:t>Activity </a:t>
            </a:r>
            <a:r>
              <a:rPr lang="en-US" sz="4800" b="0" i="0" u="none" strike="noStrike" cap="none" dirty="0">
                <a:latin typeface="Source Sans Pro"/>
                <a:ea typeface="Source Sans Pro"/>
                <a:cs typeface="Source Sans Pro"/>
                <a:sym typeface="Source Sans Pro"/>
              </a:rPr>
              <a:t>– 4 </a:t>
            </a:r>
            <a:endParaRPr dirty="0"/>
          </a:p>
        </p:txBody>
      </p:sp>
      <p:sp>
        <p:nvSpPr>
          <p:cNvPr id="1018" name="Google Shape;1018;p110"/>
          <p:cNvSpPr txBox="1">
            <a:spLocks noGrp="1"/>
          </p:cNvSpPr>
          <p:nvPr>
            <p:ph type="body" idx="1"/>
          </p:nvPr>
        </p:nvSpPr>
        <p:spPr>
          <a:xfrm>
            <a:off x="488220" y="1176986"/>
            <a:ext cx="8229600" cy="4609200"/>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lvl="0" indent="-457200">
              <a:spcBef>
                <a:spcPts val="0"/>
              </a:spcBef>
              <a:buClr>
                <a:srgbClr val="17365D"/>
              </a:buClr>
              <a:buSzPts val="2700"/>
              <a:buFont typeface="Arial"/>
              <a:buChar char="•"/>
            </a:pPr>
            <a:endParaRPr lang="en-US" dirty="0"/>
          </a:p>
          <a:p>
            <a:pPr lvl="0" indent="-457200">
              <a:spcBef>
                <a:spcPts val="0"/>
              </a:spcBef>
              <a:buClr>
                <a:srgbClr val="17365D"/>
              </a:buClr>
              <a:buSzPts val="2700"/>
              <a:buFont typeface="Arial"/>
              <a:buChar char="•"/>
            </a:pPr>
            <a:r>
              <a:rPr lang="en-US" dirty="0"/>
              <a:t>In your Teacher Orientation Manual use:</a:t>
            </a:r>
          </a:p>
          <a:p>
            <a:pPr lvl="1" indent="-457200">
              <a:spcBef>
                <a:spcPts val="0"/>
              </a:spcBef>
              <a:buClr>
                <a:srgbClr val="17365D"/>
              </a:buClr>
              <a:buSzPts val="2700"/>
              <a:buFont typeface="Arial"/>
              <a:buChar char="•"/>
            </a:pPr>
            <a:r>
              <a:rPr lang="en-US" dirty="0">
                <a:solidFill>
                  <a:schemeClr val="tx1"/>
                </a:solidFill>
              </a:rPr>
              <a:t>3</a:t>
            </a:r>
            <a:r>
              <a:rPr lang="en-US" baseline="30000" dirty="0">
                <a:solidFill>
                  <a:schemeClr val="tx1"/>
                </a:solidFill>
              </a:rPr>
              <a:t>rd</a:t>
            </a:r>
            <a:r>
              <a:rPr lang="en-US" dirty="0">
                <a:solidFill>
                  <a:schemeClr val="tx1"/>
                </a:solidFill>
              </a:rPr>
              <a:t> grade math ISP - p. 11</a:t>
            </a:r>
          </a:p>
          <a:p>
            <a:pPr lvl="1" indent="-457200">
              <a:spcBef>
                <a:spcPts val="0"/>
              </a:spcBef>
              <a:buClr>
                <a:srgbClr val="17365D"/>
              </a:buClr>
              <a:buSzPts val="2700"/>
              <a:buFont typeface="Arial"/>
              <a:buChar char="•"/>
            </a:pPr>
            <a:r>
              <a:rPr lang="en-US" dirty="0">
                <a:solidFill>
                  <a:schemeClr val="tx1"/>
                </a:solidFill>
              </a:rPr>
              <a:t>3</a:t>
            </a:r>
            <a:r>
              <a:rPr lang="en-US" baseline="30000" dirty="0">
                <a:solidFill>
                  <a:schemeClr val="tx1"/>
                </a:solidFill>
              </a:rPr>
              <a:t>rd</a:t>
            </a:r>
            <a:r>
              <a:rPr lang="en-US" dirty="0">
                <a:solidFill>
                  <a:schemeClr val="tx1"/>
                </a:solidFill>
              </a:rPr>
              <a:t> grade math ISP student work samples - p. 13-22</a:t>
            </a:r>
            <a:endParaRPr dirty="0">
              <a:solidFill>
                <a:schemeClr val="tx1"/>
              </a:solidFill>
            </a:endParaRPr>
          </a:p>
          <a:p>
            <a:pPr marL="457200" lvl="0" indent="-457200" algn="l" rtl="0">
              <a:spcBef>
                <a:spcPts val="540"/>
              </a:spcBef>
              <a:spcAft>
                <a:spcPts val="0"/>
              </a:spcAft>
              <a:buClr>
                <a:srgbClr val="17365D"/>
              </a:buClr>
              <a:buSzPts val="2700"/>
              <a:buFont typeface="Arial"/>
              <a:buChar char="•"/>
            </a:pPr>
            <a:r>
              <a:rPr lang="en-US" dirty="0"/>
              <a:t>Using the student work, map the students’ BOY skill levels to the ISP based on the skills their work demonstrates.</a:t>
            </a:r>
            <a:endParaRPr dirty="0"/>
          </a:p>
          <a:p>
            <a:pPr marL="0" lvl="0" indent="0" algn="l" rtl="0">
              <a:spcBef>
                <a:spcPts val="540"/>
              </a:spcBef>
              <a:spcAft>
                <a:spcPts val="0"/>
              </a:spcAft>
              <a:buNone/>
            </a:pPr>
            <a:endParaRPr dirty="0"/>
          </a:p>
          <a:p>
            <a:pPr marL="0" lvl="0" indent="0" algn="l" rtl="0">
              <a:spcBef>
                <a:spcPts val="540"/>
              </a:spcBef>
              <a:spcAft>
                <a:spcPts val="0"/>
              </a:spcAft>
              <a:buNone/>
            </a:pPr>
            <a:endParaRPr dirty="0"/>
          </a:p>
          <a:p>
            <a:pPr marL="255985" lvl="0" indent="-255985" algn="l" rtl="0">
              <a:spcBef>
                <a:spcPts val="540"/>
              </a:spcBef>
              <a:spcAft>
                <a:spcPts val="0"/>
              </a:spcAft>
              <a:buNone/>
            </a:pPr>
            <a:endParaRPr dirty="0"/>
          </a:p>
          <a:p>
            <a:pPr marL="255985" lvl="0" indent="-255985" algn="l" rtl="0">
              <a:spcBef>
                <a:spcPts val="540"/>
              </a:spcBef>
              <a:spcAft>
                <a:spcPts val="0"/>
              </a:spcAft>
              <a:buNone/>
            </a:pPr>
            <a:endParaRPr dirty="0"/>
          </a:p>
        </p:txBody>
      </p:sp>
      <p:sp>
        <p:nvSpPr>
          <p:cNvPr id="1019" name="Google Shape;1019;p11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78</a:t>
            </a:fld>
            <a:endParaRPr sz="1800">
              <a:solidFill>
                <a:srgbClr val="FFFFFF"/>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11"/>
          <p:cNvSpPr txBox="1">
            <a:spLocks noGrp="1"/>
          </p:cNvSpPr>
          <p:nvPr>
            <p:ph type="title"/>
          </p:nvPr>
        </p:nvSpPr>
        <p:spPr>
          <a:xfrm>
            <a:off x="521854" y="223981"/>
            <a:ext cx="8552572" cy="78990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0" dirty="0">
                <a:solidFill>
                  <a:srgbClr val="70659A"/>
                </a:solidFill>
              </a:rPr>
              <a:t>Use the student work to place students</a:t>
            </a:r>
            <a:endParaRPr dirty="0"/>
          </a:p>
        </p:txBody>
      </p:sp>
      <p:pic>
        <p:nvPicPr>
          <p:cNvPr id="1026" name="Google Shape;1026;p111" descr="Image of math problems with the caption &quot;Use the models to help you solve these multiplication problems:&quot;&#10;&#10;The first model displays the formula &quot;4 multiplied by 3 equals 7&quot;. Underneath are 12 oranges that have been separated into 4 groups of 3. &#10;&#10;The second model displays the formula &quot;2 multiplied by 6 equals 8&quot;. Underneath are 12 apples in two groups of 6 apples each"/>
          <p:cNvPicPr preferRelativeResize="0"/>
          <p:nvPr/>
        </p:nvPicPr>
        <p:blipFill rotWithShape="1">
          <a:blip r:embed="rId3">
            <a:alphaModFix/>
          </a:blip>
          <a:srcRect/>
          <a:stretch/>
        </p:blipFill>
        <p:spPr>
          <a:xfrm>
            <a:off x="522950" y="1013901"/>
            <a:ext cx="7924375" cy="4563550"/>
          </a:xfrm>
          <a:prstGeom prst="rect">
            <a:avLst/>
          </a:prstGeom>
          <a:noFill/>
          <a:ln>
            <a:noFill/>
          </a:ln>
        </p:spPr>
      </p:pic>
      <p:sp>
        <p:nvSpPr>
          <p:cNvPr id="1027" name="Google Shape;1027;p11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79</a:t>
            </a:fld>
            <a:endParaRPr sz="1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9"/>
          <p:cNvSpPr txBox="1">
            <a:spLocks noGrp="1"/>
          </p:cNvSpPr>
          <p:nvPr>
            <p:ph type="title"/>
          </p:nvPr>
        </p:nvSpPr>
        <p:spPr>
          <a:xfrm>
            <a:off x="457200" y="270784"/>
            <a:ext cx="7886700" cy="88310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800" b="0" dirty="0">
                <a:solidFill>
                  <a:srgbClr val="70659A"/>
                </a:solidFill>
              </a:rPr>
              <a:t>Body of Evidence (BOE)</a:t>
            </a:r>
            <a:endParaRPr dirty="0"/>
          </a:p>
        </p:txBody>
      </p:sp>
      <p:sp>
        <p:nvSpPr>
          <p:cNvPr id="188" name="Google Shape;188;p19"/>
          <p:cNvSpPr txBox="1">
            <a:spLocks noGrp="1"/>
          </p:cNvSpPr>
          <p:nvPr>
            <p:ph type="body" idx="1"/>
          </p:nvPr>
        </p:nvSpPr>
        <p:spPr>
          <a:xfrm>
            <a:off x="457200" y="1360714"/>
            <a:ext cx="8229600" cy="4136571"/>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F89C4D"/>
              </a:buClr>
              <a:buSzPts val="2700"/>
              <a:buFont typeface="Arial"/>
              <a:buChar char="•"/>
            </a:pPr>
            <a:r>
              <a:rPr lang="en-US"/>
              <a:t>What constitutes a valid BOE?</a:t>
            </a:r>
            <a:endParaRPr/>
          </a:p>
          <a:p>
            <a:pPr marL="457200" lvl="0" indent="-457200" algn="l" rtl="0">
              <a:spcBef>
                <a:spcPts val="540"/>
              </a:spcBef>
              <a:spcAft>
                <a:spcPts val="0"/>
              </a:spcAft>
              <a:buClr>
                <a:srgbClr val="F89C4D"/>
              </a:buClr>
              <a:buSzPts val="2700"/>
              <a:buFont typeface="Arial"/>
              <a:buChar char="•"/>
            </a:pPr>
            <a:r>
              <a:rPr lang="en-US"/>
              <a:t>How aligned is each piece of evidence to the Skill Statement?</a:t>
            </a:r>
            <a:endParaRPr/>
          </a:p>
          <a:p>
            <a:pPr marL="457200" lvl="0" indent="-457200" algn="l" rtl="0">
              <a:spcBef>
                <a:spcPts val="540"/>
              </a:spcBef>
              <a:spcAft>
                <a:spcPts val="0"/>
              </a:spcAft>
              <a:buClr>
                <a:srgbClr val="F89C4D"/>
              </a:buClr>
              <a:buSzPts val="2700"/>
              <a:buFont typeface="Arial"/>
              <a:buChar char="•"/>
            </a:pPr>
            <a:r>
              <a:rPr lang="en-US"/>
              <a:t>How will the BOE be tracked?</a:t>
            </a:r>
            <a:endParaRPr/>
          </a:p>
          <a:p>
            <a:pPr marL="457200" lvl="0" indent="-457200" algn="l" rtl="0">
              <a:spcBef>
                <a:spcPts val="540"/>
              </a:spcBef>
              <a:spcAft>
                <a:spcPts val="0"/>
              </a:spcAft>
              <a:buClr>
                <a:srgbClr val="F89C4D"/>
              </a:buClr>
              <a:buSzPts val="2700"/>
              <a:buFont typeface="Arial"/>
              <a:buChar char="•"/>
            </a:pPr>
            <a:r>
              <a:rPr lang="en-US"/>
              <a:t>Do student work samples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measure the skill named in the SLO Skill Statement</a:t>
            </a:r>
            <a:r>
              <a:rPr lang="en-US"/>
              <a:t>?</a:t>
            </a:r>
            <a:endParaRPr/>
          </a:p>
          <a:p>
            <a:pPr marL="457200" lvl="0" indent="-457200" algn="l" rtl="0">
              <a:spcBef>
                <a:spcPts val="540"/>
              </a:spcBef>
              <a:spcAft>
                <a:spcPts val="0"/>
              </a:spcAft>
              <a:buClr>
                <a:srgbClr val="F89C4D"/>
              </a:buClr>
              <a:buSzPts val="2700"/>
              <a:buFont typeface="Arial"/>
              <a:buChar char="•"/>
            </a:pPr>
            <a:r>
              <a:rPr lang="en-US"/>
              <a:t>Is there a high degree of alignment to Skill Statement?</a:t>
            </a:r>
            <a:endParaRPr/>
          </a:p>
        </p:txBody>
      </p:sp>
      <p:sp>
        <p:nvSpPr>
          <p:cNvPr id="189" name="Google Shape;189;p1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a:t>
            </a:fld>
            <a:endParaRPr sz="1800">
              <a:solidFill>
                <a:srgbClr val="FFFFFF"/>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12"/>
          <p:cNvSpPr txBox="1">
            <a:spLocks noGrp="1"/>
          </p:cNvSpPr>
          <p:nvPr>
            <p:ph type="title"/>
          </p:nvPr>
        </p:nvSpPr>
        <p:spPr>
          <a:xfrm>
            <a:off x="309334" y="99218"/>
            <a:ext cx="8606065"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Where would you place the students?</a:t>
            </a:r>
            <a:endParaRPr dirty="0"/>
          </a:p>
        </p:txBody>
      </p:sp>
      <p:sp>
        <p:nvSpPr>
          <p:cNvPr id="1034" name="Google Shape;1034;p112">
            <a:extLst>
              <a:ext uri="{C183D7F6-B498-43B3-948B-1728B52AA6E4}">
                <adec:decorative xmlns:adec="http://schemas.microsoft.com/office/drawing/2017/decorative" val="1"/>
              </a:ext>
            </a:extLst>
          </p:cNvPr>
          <p:cNvSpPr txBox="1"/>
          <p:nvPr/>
        </p:nvSpPr>
        <p:spPr>
          <a:xfrm>
            <a:off x="947965" y="1264233"/>
            <a:ext cx="63499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Grade Math Students’ ISP Levels</a:t>
            </a:r>
            <a:endParaRPr sz="2400">
              <a:solidFill>
                <a:schemeClr val="dk1"/>
              </a:solidFill>
              <a:latin typeface="Source Sans Pro"/>
              <a:ea typeface="Source Sans Pro"/>
              <a:cs typeface="Source Sans Pro"/>
              <a:sym typeface="Source Sans Pro"/>
            </a:endParaRPr>
          </a:p>
        </p:txBody>
      </p:sp>
      <p:graphicFrame>
        <p:nvGraphicFramePr>
          <p:cNvPr id="1035" name="Google Shape;1035;p112"/>
          <p:cNvGraphicFramePr/>
          <p:nvPr>
            <p:extLst>
              <p:ext uri="{D42A27DB-BD31-4B8C-83A1-F6EECF244321}">
                <p14:modId xmlns:p14="http://schemas.microsoft.com/office/powerpoint/2010/main" val="1664241221"/>
              </p:ext>
            </p:extLst>
          </p:nvPr>
        </p:nvGraphicFramePr>
        <p:xfrm>
          <a:off x="228601" y="1264233"/>
          <a:ext cx="8834675" cy="4729675"/>
        </p:xfrm>
        <a:graphic>
          <a:graphicData uri="http://schemas.openxmlformats.org/drawingml/2006/table">
            <a:tbl>
              <a:tblPr firstRow="1" firstCol="1" bandRow="1">
                <a:noFill/>
                <a:tableStyleId>{52045216-18D2-4814-BB6A-587B3A373916}</a:tableStyleId>
              </a:tblPr>
              <a:tblGrid>
                <a:gridCol w="1171125">
                  <a:extLst>
                    <a:ext uri="{9D8B030D-6E8A-4147-A177-3AD203B41FA5}">
                      <a16:colId xmlns:a16="http://schemas.microsoft.com/office/drawing/2014/main" val="20000"/>
                    </a:ext>
                  </a:extLst>
                </a:gridCol>
                <a:gridCol w="1335325">
                  <a:extLst>
                    <a:ext uri="{9D8B030D-6E8A-4147-A177-3AD203B41FA5}">
                      <a16:colId xmlns:a16="http://schemas.microsoft.com/office/drawing/2014/main" val="20001"/>
                    </a:ext>
                  </a:extLst>
                </a:gridCol>
                <a:gridCol w="1233725">
                  <a:extLst>
                    <a:ext uri="{9D8B030D-6E8A-4147-A177-3AD203B41FA5}">
                      <a16:colId xmlns:a16="http://schemas.microsoft.com/office/drawing/2014/main" val="20002"/>
                    </a:ext>
                  </a:extLst>
                </a:gridCol>
                <a:gridCol w="1509475">
                  <a:extLst>
                    <a:ext uri="{9D8B030D-6E8A-4147-A177-3AD203B41FA5}">
                      <a16:colId xmlns:a16="http://schemas.microsoft.com/office/drawing/2014/main" val="20003"/>
                    </a:ext>
                  </a:extLst>
                </a:gridCol>
                <a:gridCol w="1785250">
                  <a:extLst>
                    <a:ext uri="{9D8B030D-6E8A-4147-A177-3AD203B41FA5}">
                      <a16:colId xmlns:a16="http://schemas.microsoft.com/office/drawing/2014/main" val="20004"/>
                    </a:ext>
                  </a:extLst>
                </a:gridCol>
                <a:gridCol w="1799775">
                  <a:extLst>
                    <a:ext uri="{9D8B030D-6E8A-4147-A177-3AD203B41FA5}">
                      <a16:colId xmlns:a16="http://schemas.microsoft.com/office/drawing/2014/main" val="20005"/>
                    </a:ext>
                  </a:extLst>
                </a:gridCol>
              </a:tblGrid>
              <a:tr h="2067550">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 </a:t>
                      </a: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Add 4-digit numbers</a:t>
                      </a:r>
                      <a:endParaRPr/>
                    </a:p>
                    <a:p>
                      <a:pPr marL="0" marR="0" lvl="0" indent="0" algn="ctr" rtl="0">
                        <a:spcBef>
                          <a:spcPts val="0"/>
                        </a:spcBef>
                        <a:spcAft>
                          <a:spcPts val="0"/>
                        </a:spcAft>
                        <a:buNone/>
                      </a:pPr>
                      <a:r>
                        <a:rPr lang="en-US" sz="2000" b="0">
                          <a:latin typeface="Source Sans Pro"/>
                          <a:ea typeface="Source Sans Pro"/>
                          <a:cs typeface="Source Sans Pro"/>
                          <a:sym typeface="Source Sans Pro"/>
                        </a:rPr>
                        <a:t>(Problem #7)</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Subtract 4-digit numbers</a:t>
                      </a:r>
                      <a:endParaRPr/>
                    </a:p>
                    <a:p>
                      <a:pPr marL="0" marR="0" lvl="0" indent="0" algn="ctr" rtl="0">
                        <a:spcBef>
                          <a:spcPts val="0"/>
                        </a:spcBef>
                        <a:spcAft>
                          <a:spcPts val="0"/>
                        </a:spcAft>
                        <a:buNone/>
                      </a:pPr>
                      <a:r>
                        <a:rPr lang="en-US" sz="2000" b="0">
                          <a:latin typeface="Source Sans Pro"/>
                          <a:ea typeface="Source Sans Pro"/>
                          <a:cs typeface="Source Sans Pro"/>
                          <a:sym typeface="Source Sans Pro"/>
                        </a:rPr>
                        <a:t>(Problem #9)</a:t>
                      </a:r>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Regrouping </a:t>
                      </a:r>
                      <a:r>
                        <a:rPr lang="en-US" sz="2000" b="0">
                          <a:latin typeface="Source Sans Pro"/>
                          <a:ea typeface="Source Sans Pro"/>
                          <a:cs typeface="Source Sans Pro"/>
                          <a:sym typeface="Source Sans Pro"/>
                        </a:rPr>
                        <a:t>(Problems #8 and #10)</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Multiplication when given manipulatives</a:t>
                      </a:r>
                      <a:r>
                        <a:rPr lang="en-US" sz="2000" b="0">
                          <a:latin typeface="Source Sans Pro"/>
                          <a:ea typeface="Source Sans Pro"/>
                          <a:cs typeface="Source Sans Pro"/>
                          <a:sym typeface="Source Sans Pro"/>
                        </a:rPr>
                        <a:t>(1</a:t>
                      </a:r>
                      <a:r>
                        <a:rPr lang="en-US" sz="2000" b="0" baseline="30000">
                          <a:latin typeface="Source Sans Pro"/>
                          <a:ea typeface="Source Sans Pro"/>
                          <a:cs typeface="Source Sans Pro"/>
                          <a:sym typeface="Source Sans Pro"/>
                        </a:rPr>
                        <a:t>st</a:t>
                      </a:r>
                      <a:r>
                        <a:rPr lang="en-US" sz="2000" b="0">
                          <a:latin typeface="Source Sans Pro"/>
                          <a:ea typeface="Source Sans Pro"/>
                          <a:cs typeface="Source Sans Pro"/>
                          <a:sym typeface="Source Sans Pro"/>
                        </a:rPr>
                        <a:t> 3 problems)</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Multiplication without manipulatives </a:t>
                      </a:r>
                      <a:r>
                        <a:rPr lang="en-US" sz="2000" b="0">
                          <a:latin typeface="Source Sans Pro"/>
                          <a:ea typeface="Source Sans Pro"/>
                          <a:cs typeface="Source Sans Pro"/>
                          <a:sym typeface="Source Sans Pro"/>
                        </a:rPr>
                        <a:t>(2</a:t>
                      </a:r>
                      <a:r>
                        <a:rPr lang="en-US" sz="2000" b="0" baseline="30000">
                          <a:latin typeface="Source Sans Pro"/>
                          <a:ea typeface="Source Sans Pro"/>
                          <a:cs typeface="Source Sans Pro"/>
                          <a:sym typeface="Source Sans Pro"/>
                        </a:rPr>
                        <a:t>nd</a:t>
                      </a:r>
                      <a:r>
                        <a:rPr lang="en-US" sz="2000" b="0">
                          <a:latin typeface="Source Sans Pro"/>
                          <a:ea typeface="Source Sans Pro"/>
                          <a:cs typeface="Source Sans Pro"/>
                          <a:sym typeface="Source Sans Pro"/>
                        </a:rPr>
                        <a:t> 3 problems)</a:t>
                      </a:r>
                      <a:endParaRPr sz="2000" b="0">
                        <a:latin typeface="Source Sans Pro"/>
                        <a:ea typeface="Source Sans Pro"/>
                        <a:cs typeface="Source Sans Pro"/>
                        <a:sym typeface="Source Sans Pro"/>
                      </a:endParaRPr>
                    </a:p>
                  </a:txBody>
                  <a:tcPr marL="68575" marR="68575" marT="0" marB="0" anchor="ctr"/>
                </a:tc>
                <a:extLst>
                  <a:ext uri="{0D108BD9-81ED-4DB2-BD59-A6C34878D82A}">
                    <a16:rowId xmlns:a16="http://schemas.microsoft.com/office/drawing/2014/main" val="10000"/>
                  </a:ext>
                </a:extLst>
              </a:tr>
              <a:tr h="480625">
                <a:tc>
                  <a:txBody>
                    <a:bodyPr/>
                    <a:lstStyle/>
                    <a:p>
                      <a:pPr marL="0" marR="0" lvl="0" indent="0" algn="ctr" rtl="0">
                        <a:spcBef>
                          <a:spcPts val="0"/>
                        </a:spcBef>
                        <a:spcAft>
                          <a:spcPts val="0"/>
                        </a:spcAft>
                        <a:buNone/>
                      </a:pPr>
                      <a:r>
                        <a:rPr lang="en-US" sz="2000" dirty="0">
                          <a:latin typeface="Source Sans Pro"/>
                          <a:ea typeface="Source Sans Pro"/>
                          <a:cs typeface="Source Sans Pro"/>
                          <a:sym typeface="Source Sans Pro"/>
                        </a:rPr>
                        <a:t>Elias</a:t>
                      </a: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Vanessa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5886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Josh</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63157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Reina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480625">
                <a:tc>
                  <a:txBody>
                    <a:bodyPr/>
                    <a:lstStyle/>
                    <a:p>
                      <a:pPr marL="0" marR="0" lvl="0" indent="0" algn="ctr" rtl="0">
                        <a:spcBef>
                          <a:spcPts val="0"/>
                        </a:spcBef>
                        <a:spcAft>
                          <a:spcPts val="0"/>
                        </a:spcAft>
                        <a:buNone/>
                      </a:pPr>
                      <a:r>
                        <a:rPr lang="en-US" sz="2000">
                          <a:latin typeface="Source Sans Pro"/>
                          <a:ea typeface="Source Sans Pro"/>
                          <a:cs typeface="Source Sans Pro"/>
                          <a:sym typeface="Source Sans Pro"/>
                        </a:rPr>
                        <a:t>Maria</a:t>
                      </a: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Source Sans Pro"/>
                        <a:ea typeface="Source Sans Pro"/>
                        <a:cs typeface="Source Sans Pro"/>
                        <a:sym typeface="Source Sans Pro"/>
                      </a:endParaRPr>
                    </a:p>
                  </a:txBody>
                  <a:tcPr marL="68575" marR="68575" marT="0" marB="0" anchor="ctr"/>
                </a:tc>
                <a:tc>
                  <a:txBody>
                    <a:bodyPr/>
                    <a:lstStyle/>
                    <a:p>
                      <a:pPr marL="0" marR="0" lvl="0" indent="0" algn="ctr" rtl="0">
                        <a:spcBef>
                          <a:spcPts val="0"/>
                        </a:spcBef>
                        <a:spcAft>
                          <a:spcPts val="0"/>
                        </a:spcAft>
                        <a:buNone/>
                      </a:pPr>
                      <a:endParaRPr sz="200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tc>
                  <a:txBody>
                    <a:bodyPr/>
                    <a:lstStyle/>
                    <a:p>
                      <a:pPr marL="0" marR="0" lvl="0" indent="0" algn="ctr" rtl="0">
                        <a:spcBef>
                          <a:spcPts val="0"/>
                        </a:spcBef>
                        <a:spcAft>
                          <a:spcPts val="0"/>
                        </a:spcAft>
                        <a:buNone/>
                      </a:pPr>
                      <a:endParaRPr sz="2000" dirty="0">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bl>
          </a:graphicData>
        </a:graphic>
      </p:graphicFrame>
      <p:sp>
        <p:nvSpPr>
          <p:cNvPr id="1036" name="Google Shape;1036;p11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80</a:t>
            </a:fld>
            <a:endParaRPr sz="1800">
              <a:solidFill>
                <a:srgbClr val="FFFFFF"/>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14"/>
          <p:cNvSpPr txBox="1">
            <a:spLocks noGrp="1"/>
          </p:cNvSpPr>
          <p:nvPr>
            <p:ph type="title"/>
          </p:nvPr>
        </p:nvSpPr>
        <p:spPr>
          <a:xfrm>
            <a:off x="537029" y="-447675"/>
            <a:ext cx="8229600" cy="31513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200" dirty="0" err="1">
                <a:solidFill>
                  <a:srgbClr val="F0F0F0"/>
                </a:solidFill>
              </a:rPr>
              <a:t>SLO</a:t>
            </a:r>
            <a:r>
              <a:rPr lang="en-US" sz="1200" dirty="0">
                <a:solidFill>
                  <a:srgbClr val="F0F0F0"/>
                </a:solidFill>
              </a:rPr>
              <a:t> Skill Focus </a:t>
            </a:r>
            <a:endParaRPr dirty="0">
              <a:solidFill>
                <a:srgbClr val="F0F0F0"/>
              </a:solidFill>
            </a:endParaRPr>
          </a:p>
        </p:txBody>
      </p:sp>
      <p:graphicFrame>
        <p:nvGraphicFramePr>
          <p:cNvPr id="1052" name="Google Shape;1052;p114"/>
          <p:cNvGraphicFramePr/>
          <p:nvPr>
            <p:extLst>
              <p:ext uri="{D42A27DB-BD31-4B8C-83A1-F6EECF244321}">
                <p14:modId xmlns:p14="http://schemas.microsoft.com/office/powerpoint/2010/main" val="3963198352"/>
              </p:ext>
            </p:extLst>
          </p:nvPr>
        </p:nvGraphicFramePr>
        <p:xfrm>
          <a:off x="75059" y="173183"/>
          <a:ext cx="8993882" cy="6583219"/>
        </p:xfrm>
        <a:graphic>
          <a:graphicData uri="http://schemas.openxmlformats.org/drawingml/2006/table">
            <a:tbl>
              <a:tblPr firstRow="1" firstCol="1" bandRow="1">
                <a:noFill/>
                <a:tableStyleId>{52045216-18D2-4814-BB6A-587B3A373916}</a:tableStyleId>
              </a:tblPr>
              <a:tblGrid>
                <a:gridCol w="1680881">
                  <a:extLst>
                    <a:ext uri="{9D8B030D-6E8A-4147-A177-3AD203B41FA5}">
                      <a16:colId xmlns:a16="http://schemas.microsoft.com/office/drawing/2014/main" val="20000"/>
                    </a:ext>
                  </a:extLst>
                </a:gridCol>
                <a:gridCol w="5918148">
                  <a:extLst>
                    <a:ext uri="{9D8B030D-6E8A-4147-A177-3AD203B41FA5}">
                      <a16:colId xmlns:a16="http://schemas.microsoft.com/office/drawing/2014/main" val="20001"/>
                    </a:ext>
                  </a:extLst>
                </a:gridCol>
                <a:gridCol w="1394853">
                  <a:extLst>
                    <a:ext uri="{9D8B030D-6E8A-4147-A177-3AD203B41FA5}">
                      <a16:colId xmlns:a16="http://schemas.microsoft.com/office/drawing/2014/main" val="20002"/>
                    </a:ext>
                  </a:extLst>
                </a:gridCol>
              </a:tblGrid>
              <a:tr h="1114400">
                <a:tc>
                  <a:txBody>
                    <a:bodyPr/>
                    <a:lstStyle/>
                    <a:p>
                      <a:pPr marL="0" marR="0" lvl="0" indent="0" algn="l" rtl="0">
                        <a:spcBef>
                          <a:spcPts val="0"/>
                        </a:spcBef>
                        <a:spcAft>
                          <a:spcPts val="0"/>
                        </a:spcAft>
                        <a:buNone/>
                      </a:pPr>
                      <a:r>
                        <a:rPr lang="en-US" sz="1800"/>
                        <a:t> </a:t>
                      </a:r>
                      <a:endParaRPr/>
                    </a:p>
                    <a:p>
                      <a:pPr marL="171450" marR="66675" lvl="0" indent="-38100" algn="l" rtl="0">
                        <a:spcBef>
                          <a:spcPts val="0"/>
                        </a:spcBef>
                        <a:spcAft>
                          <a:spcPts val="0"/>
                        </a:spcAft>
                        <a:buNone/>
                      </a:pPr>
                      <a:r>
                        <a:rPr lang="en-US" sz="1800"/>
                        <a:t>SLO Skill Focus </a:t>
                      </a:r>
                      <a:endParaRPr sz="1800">
                        <a:latin typeface="Arial"/>
                        <a:ea typeface="Arial"/>
                        <a:cs typeface="Arial"/>
                        <a:sym typeface="Arial"/>
                      </a:endParaRPr>
                    </a:p>
                  </a:txBody>
                  <a:tcPr marL="64950" marR="64950" marT="0" marB="0"/>
                </a:tc>
                <a:tc gridSpan="2">
                  <a:txBody>
                    <a:bodyPr/>
                    <a:lstStyle/>
                    <a:p>
                      <a:pPr marL="0" marR="304800" lvl="0" indent="0" algn="l" rtl="0">
                        <a:spcBef>
                          <a:spcPts val="0"/>
                        </a:spcBef>
                        <a:spcAft>
                          <a:spcPts val="0"/>
                        </a:spcAft>
                        <a:buNone/>
                      </a:pPr>
                      <a:r>
                        <a:rPr lang="en-US" sz="1800"/>
                        <a:t>SLO Skill Focus: Students will be able to recall basic multiplication and division facts with fluency and accuracy and apply their understanding of multiplication and division to solve one and two-step word problems. </a:t>
                      </a:r>
                      <a:endParaRPr/>
                    </a:p>
                  </a:txBody>
                  <a:tcPr marL="64950" marR="64950" marT="0" marB="0"/>
                </a:tc>
                <a:tc hMerge="1">
                  <a:txBody>
                    <a:bodyPr/>
                    <a:lstStyle/>
                    <a:p>
                      <a:endParaRPr lang="en-US"/>
                    </a:p>
                  </a:txBody>
                  <a:tcPr/>
                </a:tc>
                <a:extLst>
                  <a:ext uri="{0D108BD9-81ED-4DB2-BD59-A6C34878D82A}">
                    <a16:rowId xmlns:a16="http://schemas.microsoft.com/office/drawing/2014/main" val="10000"/>
                  </a:ext>
                </a:extLst>
              </a:tr>
              <a:tr h="564573">
                <a:tc>
                  <a:txBody>
                    <a:bodyPr/>
                    <a:lstStyle/>
                    <a:p>
                      <a:pPr marL="0" marR="0" lvl="0" indent="0" algn="l" rtl="0">
                        <a:spcBef>
                          <a:spcPts val="0"/>
                        </a:spcBef>
                        <a:spcAft>
                          <a:spcPts val="0"/>
                        </a:spcAft>
                        <a:buNone/>
                      </a:pPr>
                      <a:r>
                        <a:rPr lang="en-US" sz="1800"/>
                        <a:t>Level </a:t>
                      </a:r>
                      <a:endParaRPr sz="1800">
                        <a:latin typeface="Arial"/>
                        <a:ea typeface="Arial"/>
                        <a:cs typeface="Arial"/>
                        <a:sym typeface="Arial"/>
                      </a:endParaRPr>
                    </a:p>
                  </a:txBody>
                  <a:tcPr marL="64950" marR="64950" marT="0" marB="0"/>
                </a:tc>
                <a:tc>
                  <a:txBody>
                    <a:bodyPr/>
                    <a:lstStyle/>
                    <a:p>
                      <a:pPr marL="0" marR="0" lvl="0" indent="0" algn="l" rtl="0">
                        <a:spcBef>
                          <a:spcPts val="0"/>
                        </a:spcBef>
                        <a:spcAft>
                          <a:spcPts val="0"/>
                        </a:spcAft>
                        <a:buNone/>
                      </a:pPr>
                      <a:r>
                        <a:rPr lang="en-US" sz="1800"/>
                        <a:t> Descriptors </a:t>
                      </a:r>
                      <a:endParaRPr sz="1800">
                        <a:latin typeface="Arial"/>
                        <a:ea typeface="Arial"/>
                        <a:cs typeface="Arial"/>
                        <a:sym typeface="Arial"/>
                      </a:endParaRPr>
                    </a:p>
                  </a:txBody>
                  <a:tcPr marL="64950" marR="64950" marT="0" marB="0"/>
                </a:tc>
                <a:tc>
                  <a:txBody>
                    <a:bodyPr/>
                    <a:lstStyle/>
                    <a:p>
                      <a:pPr marL="104775" marR="0" lvl="0" indent="0" algn="l" rtl="0">
                        <a:spcBef>
                          <a:spcPts val="0"/>
                        </a:spcBef>
                        <a:spcAft>
                          <a:spcPts val="0"/>
                        </a:spcAft>
                        <a:buNone/>
                      </a:pPr>
                      <a:r>
                        <a:rPr lang="en-US" sz="1800"/>
                        <a:t>Students </a:t>
                      </a:r>
                      <a:endParaRPr/>
                    </a:p>
                    <a:p>
                      <a:pPr marL="104775" marR="0" lvl="0" indent="0" algn="l" rtl="0">
                        <a:spcBef>
                          <a:spcPts val="0"/>
                        </a:spcBef>
                        <a:spcAft>
                          <a:spcPts val="0"/>
                        </a:spcAft>
                        <a:buNone/>
                      </a:pPr>
                      <a:r>
                        <a:rPr lang="en-US" sz="1800"/>
                        <a:t>in this level </a:t>
                      </a:r>
                      <a:endParaRPr sz="1800">
                        <a:latin typeface="Arial"/>
                        <a:ea typeface="Arial"/>
                        <a:cs typeface="Arial"/>
                        <a:sym typeface="Arial"/>
                      </a:endParaRPr>
                    </a:p>
                  </a:txBody>
                  <a:tcPr marL="64950" marR="64950" marT="0" marB="0"/>
                </a:tc>
                <a:extLst>
                  <a:ext uri="{0D108BD9-81ED-4DB2-BD59-A6C34878D82A}">
                    <a16:rowId xmlns:a16="http://schemas.microsoft.com/office/drawing/2014/main" val="10001"/>
                  </a:ext>
                </a:extLst>
              </a:tr>
              <a:tr h="835799">
                <a:tc>
                  <a:txBody>
                    <a:bodyPr/>
                    <a:lstStyle/>
                    <a:p>
                      <a:pPr marL="0" marR="0" lvl="0" indent="0" algn="l" rtl="0">
                        <a:spcBef>
                          <a:spcPts val="0"/>
                        </a:spcBef>
                        <a:spcAft>
                          <a:spcPts val="0"/>
                        </a:spcAft>
                        <a:buNone/>
                      </a:pPr>
                      <a:r>
                        <a:rPr lang="en-US" sz="1800"/>
                        <a:t>Well above typical  skill</a:t>
                      </a:r>
                      <a:endParaRPr sz="1800">
                        <a:latin typeface="Arial"/>
                        <a:ea typeface="Arial"/>
                        <a:cs typeface="Arial"/>
                        <a:sym typeface="Arial"/>
                      </a:endParaRPr>
                    </a:p>
                  </a:txBody>
                  <a:tcPr marL="64950" marR="64950" marT="0" marB="0"/>
                </a:tc>
                <a:tc>
                  <a:txBody>
                    <a:bodyPr/>
                    <a:lstStyle/>
                    <a:p>
                      <a:pPr marL="0" marR="0" lvl="0" indent="0" algn="l" rtl="0">
                        <a:spcBef>
                          <a:spcPts val="0"/>
                        </a:spcBef>
                        <a:spcAft>
                          <a:spcPts val="0"/>
                        </a:spcAft>
                        <a:buNone/>
                      </a:pPr>
                      <a:r>
                        <a:rPr lang="en-US" sz="1800" dirty="0"/>
                        <a:t> Students can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2"/>
                            </a:ext>
                          </a:extLst>
                        </a:rPr>
                        <a:t>multiply</a:t>
                      </a:r>
                      <a:r>
                        <a:rPr lang="en-US" sz="1800" dirty="0"/>
                        <a:t> independently but are not able to use multiplication skills to solve one or two step word problems. </a:t>
                      </a:r>
                      <a:endParaRPr sz="1800" dirty="0">
                        <a:latin typeface="Arial"/>
                        <a:ea typeface="Arial"/>
                        <a:cs typeface="Arial"/>
                        <a:sym typeface="Arial"/>
                      </a:endParaRPr>
                    </a:p>
                  </a:txBody>
                  <a:tcPr marL="64950" marR="64950" marT="0" marB="0"/>
                </a:tc>
                <a:tc>
                  <a:txBody>
                    <a:bodyPr/>
                    <a:lstStyle/>
                    <a:p>
                      <a:pPr marL="0" marR="0" lvl="0" indent="0" algn="l" rtl="0">
                        <a:spcBef>
                          <a:spcPts val="0"/>
                        </a:spcBef>
                        <a:spcAft>
                          <a:spcPts val="0"/>
                        </a:spcAft>
                        <a:buNone/>
                      </a:pPr>
                      <a:r>
                        <a:rPr lang="en-US" sz="1800"/>
                        <a:t> Josh</a:t>
                      </a:r>
                      <a:endParaRPr sz="1800">
                        <a:latin typeface="Arial"/>
                        <a:ea typeface="Arial"/>
                        <a:cs typeface="Arial"/>
                        <a:sym typeface="Arial"/>
                      </a:endParaRPr>
                    </a:p>
                  </a:txBody>
                  <a:tcPr marL="64950" marR="64950" marT="0" marB="0"/>
                </a:tc>
                <a:extLst>
                  <a:ext uri="{0D108BD9-81ED-4DB2-BD59-A6C34878D82A}">
                    <a16:rowId xmlns:a16="http://schemas.microsoft.com/office/drawing/2014/main" val="10002"/>
                  </a:ext>
                </a:extLst>
              </a:tr>
              <a:tr h="975840">
                <a:tc>
                  <a:txBody>
                    <a:bodyPr/>
                    <a:lstStyle/>
                    <a:p>
                      <a:pPr marL="0" marR="0" lvl="0" indent="0" algn="l" rtl="0">
                        <a:spcBef>
                          <a:spcPts val="0"/>
                        </a:spcBef>
                        <a:spcAft>
                          <a:spcPts val="0"/>
                        </a:spcAft>
                        <a:buNone/>
                      </a:pPr>
                      <a:r>
                        <a:rPr lang="en-US" sz="1800"/>
                        <a:t>Above typical  skill</a:t>
                      </a:r>
                      <a:endParaRPr sz="1800">
                        <a:latin typeface="Arial"/>
                        <a:ea typeface="Arial"/>
                        <a:cs typeface="Arial"/>
                        <a:sym typeface="Arial"/>
                      </a:endParaRPr>
                    </a:p>
                  </a:txBody>
                  <a:tcPr marL="64950" marR="64950" marT="0" marB="0"/>
                </a:tc>
                <a:tc>
                  <a:txBody>
                    <a:bodyPr/>
                    <a:lstStyle/>
                    <a:p>
                      <a:pPr marL="28575" marR="923925" lvl="0" indent="0" algn="l" rtl="0">
                        <a:spcBef>
                          <a:spcPts val="0"/>
                        </a:spcBef>
                        <a:spcAft>
                          <a:spcPts val="0"/>
                        </a:spcAft>
                        <a:buNone/>
                      </a:pPr>
                      <a:r>
                        <a:rPr lang="en-US" sz="1800"/>
                        <a:t>Students can add and subtract four-digit numbers with accuracy and multiply some numbers independently, without support </a:t>
                      </a:r>
                      <a:endParaRPr sz="1800">
                        <a:latin typeface="Arial"/>
                        <a:ea typeface="Arial"/>
                        <a:cs typeface="Arial"/>
                        <a:sym typeface="Arial"/>
                      </a:endParaRPr>
                    </a:p>
                  </a:txBody>
                  <a:tcPr marL="64950" marR="64950" marT="0" marB="0"/>
                </a:tc>
                <a:tc>
                  <a:txBody>
                    <a:bodyPr/>
                    <a:lstStyle/>
                    <a:p>
                      <a:pPr marL="0" marR="0" lvl="0" indent="0" algn="l" rtl="0">
                        <a:spcBef>
                          <a:spcPts val="0"/>
                        </a:spcBef>
                        <a:spcAft>
                          <a:spcPts val="0"/>
                        </a:spcAft>
                        <a:buNone/>
                      </a:pPr>
                      <a:r>
                        <a:rPr lang="en-US" sz="1800"/>
                        <a:t> Maria</a:t>
                      </a:r>
                      <a:endParaRPr sz="1800">
                        <a:latin typeface="Arial"/>
                        <a:ea typeface="Arial"/>
                        <a:cs typeface="Arial"/>
                        <a:sym typeface="Arial"/>
                      </a:endParaRPr>
                    </a:p>
                  </a:txBody>
                  <a:tcPr marL="64950" marR="64950" marT="0" marB="0"/>
                </a:tc>
                <a:extLst>
                  <a:ext uri="{0D108BD9-81ED-4DB2-BD59-A6C34878D82A}">
                    <a16:rowId xmlns:a16="http://schemas.microsoft.com/office/drawing/2014/main" val="10003"/>
                  </a:ext>
                </a:extLst>
              </a:tr>
              <a:tr h="1232331">
                <a:tc>
                  <a:txBody>
                    <a:bodyPr/>
                    <a:lstStyle/>
                    <a:p>
                      <a:pPr marL="0" marR="0" lvl="0" indent="0" algn="l" rtl="0">
                        <a:spcBef>
                          <a:spcPts val="0"/>
                        </a:spcBef>
                        <a:spcAft>
                          <a:spcPts val="0"/>
                        </a:spcAft>
                        <a:buNone/>
                      </a:pPr>
                      <a:r>
                        <a:rPr lang="en-US" sz="1800"/>
                        <a:t>Typical  skill</a:t>
                      </a:r>
                      <a:endParaRPr sz="1800">
                        <a:latin typeface="Arial"/>
                        <a:ea typeface="Arial"/>
                        <a:cs typeface="Arial"/>
                        <a:sym typeface="Arial"/>
                      </a:endParaRPr>
                    </a:p>
                  </a:txBody>
                  <a:tcPr marL="64950" marR="64950" marT="0" marB="0"/>
                </a:tc>
                <a:tc>
                  <a:txBody>
                    <a:bodyPr/>
                    <a:lstStyle/>
                    <a:p>
                      <a:pPr marL="28575" marR="847725" lvl="0" indent="0" algn="l" rtl="0">
                        <a:spcBef>
                          <a:spcPts val="0"/>
                        </a:spcBef>
                        <a:spcAft>
                          <a:spcPts val="0"/>
                        </a:spcAft>
                        <a:buNone/>
                      </a:pPr>
                      <a:r>
                        <a:rPr lang="en-US" sz="1800" dirty="0"/>
                        <a:t>Students can add and subtract four-digit numbers with accuracy and multiply some numbers when given support like manipulatives. </a:t>
                      </a:r>
                      <a:endParaRPr sz="1800" dirty="0">
                        <a:latin typeface="Arial"/>
                        <a:ea typeface="Arial"/>
                        <a:cs typeface="Arial"/>
                        <a:sym typeface="Arial"/>
                      </a:endParaRPr>
                    </a:p>
                  </a:txBody>
                  <a:tcPr marL="64950" marR="64950" marT="0" marB="0"/>
                </a:tc>
                <a:tc>
                  <a:txBody>
                    <a:bodyPr/>
                    <a:lstStyle/>
                    <a:p>
                      <a:pPr marL="0" marR="0" lvl="0" indent="0" algn="l" rtl="0">
                        <a:spcBef>
                          <a:spcPts val="0"/>
                        </a:spcBef>
                        <a:spcAft>
                          <a:spcPts val="0"/>
                        </a:spcAft>
                        <a:buNone/>
                      </a:pPr>
                      <a:r>
                        <a:rPr lang="en-US" sz="1800"/>
                        <a:t> Vanessa</a:t>
                      </a:r>
                      <a:endParaRPr sz="1800">
                        <a:latin typeface="Arial"/>
                        <a:ea typeface="Arial"/>
                        <a:cs typeface="Arial"/>
                        <a:sym typeface="Arial"/>
                      </a:endParaRPr>
                    </a:p>
                  </a:txBody>
                  <a:tcPr marL="64950" marR="64950" marT="0" marB="0"/>
                </a:tc>
                <a:extLst>
                  <a:ext uri="{0D108BD9-81ED-4DB2-BD59-A6C34878D82A}">
                    <a16:rowId xmlns:a16="http://schemas.microsoft.com/office/drawing/2014/main" val="10004"/>
                  </a:ext>
                </a:extLst>
              </a:tr>
              <a:tr h="997955">
                <a:tc>
                  <a:txBody>
                    <a:bodyPr/>
                    <a:lstStyle/>
                    <a:p>
                      <a:pPr marL="0" marR="0" lvl="0" indent="0" algn="l" rtl="0">
                        <a:spcBef>
                          <a:spcPts val="0"/>
                        </a:spcBef>
                        <a:spcAft>
                          <a:spcPts val="0"/>
                        </a:spcAft>
                        <a:buNone/>
                      </a:pPr>
                      <a:r>
                        <a:rPr lang="en-US" sz="1800"/>
                        <a:t>Below typical  skill</a:t>
                      </a:r>
                      <a:endParaRPr sz="1800">
                        <a:latin typeface="Arial"/>
                        <a:ea typeface="Arial"/>
                        <a:cs typeface="Arial"/>
                        <a:sym typeface="Arial"/>
                      </a:endParaRPr>
                    </a:p>
                  </a:txBody>
                  <a:tcPr marL="64950" marR="64950" marT="0" marB="0"/>
                </a:tc>
                <a:tc>
                  <a:txBody>
                    <a:bodyPr/>
                    <a:lstStyle/>
                    <a:p>
                      <a:pPr marL="28575" marR="0" lvl="0" indent="0" algn="l" rtl="0">
                        <a:spcBef>
                          <a:spcPts val="0"/>
                        </a:spcBef>
                        <a:spcAft>
                          <a:spcPts val="0"/>
                        </a:spcAft>
                        <a:buNone/>
                      </a:pPr>
                      <a:r>
                        <a:rPr lang="en-US" sz="1800" dirty="0"/>
                        <a:t>Students can add and subtract four-digit numbers with difficulty and often without accuracy. Students understand groupings of numbers but cannot multiply numbers.  </a:t>
                      </a:r>
                      <a:endParaRPr sz="1800" dirty="0">
                        <a:latin typeface="Arial"/>
                        <a:ea typeface="Arial"/>
                        <a:cs typeface="Arial"/>
                        <a:sym typeface="Arial"/>
                      </a:endParaRPr>
                    </a:p>
                  </a:txBody>
                  <a:tcPr marL="64950" marR="64950" marT="0" marB="0"/>
                </a:tc>
                <a:tc>
                  <a:txBody>
                    <a:bodyPr/>
                    <a:lstStyle/>
                    <a:p>
                      <a:pPr marL="0" marR="0" lvl="0" indent="0" algn="l" rtl="0">
                        <a:spcBef>
                          <a:spcPts val="0"/>
                        </a:spcBef>
                        <a:spcAft>
                          <a:spcPts val="0"/>
                        </a:spcAft>
                        <a:buNone/>
                      </a:pPr>
                      <a:r>
                        <a:rPr lang="en-US" sz="1800"/>
                        <a:t> Reina</a:t>
                      </a:r>
                      <a:endParaRPr sz="1800">
                        <a:latin typeface="Arial"/>
                        <a:ea typeface="Arial"/>
                        <a:cs typeface="Arial"/>
                        <a:sym typeface="Arial"/>
                      </a:endParaRPr>
                    </a:p>
                  </a:txBody>
                  <a:tcPr marL="64950" marR="64950" marT="0" marB="0"/>
                </a:tc>
                <a:extLst>
                  <a:ext uri="{0D108BD9-81ED-4DB2-BD59-A6C34878D82A}">
                    <a16:rowId xmlns:a16="http://schemas.microsoft.com/office/drawing/2014/main" val="10005"/>
                  </a:ext>
                </a:extLst>
              </a:tr>
              <a:tr h="862321">
                <a:tc>
                  <a:txBody>
                    <a:bodyPr/>
                    <a:lstStyle/>
                    <a:p>
                      <a:pPr marL="0" marR="0" lvl="0" indent="0" algn="l" rtl="0">
                        <a:spcBef>
                          <a:spcPts val="0"/>
                        </a:spcBef>
                        <a:spcAft>
                          <a:spcPts val="0"/>
                        </a:spcAft>
                        <a:buNone/>
                      </a:pPr>
                      <a:r>
                        <a:rPr lang="en-US" sz="1800" dirty="0"/>
                        <a:t>Well below typical skill </a:t>
                      </a:r>
                      <a:endParaRPr sz="1800" dirty="0">
                        <a:latin typeface="Arial"/>
                        <a:ea typeface="Arial"/>
                        <a:cs typeface="Arial"/>
                        <a:sym typeface="Arial"/>
                      </a:endParaRPr>
                    </a:p>
                  </a:txBody>
                  <a:tcPr marL="64950" marR="64950" marT="0" marB="0"/>
                </a:tc>
                <a:tc>
                  <a:txBody>
                    <a:bodyPr/>
                    <a:lstStyle/>
                    <a:p>
                      <a:pPr marL="0" marR="809625" lvl="0" indent="0" algn="l" rtl="0">
                        <a:spcBef>
                          <a:spcPts val="0"/>
                        </a:spcBef>
                        <a:spcAft>
                          <a:spcPts val="0"/>
                        </a:spcAft>
                        <a:buNone/>
                      </a:pPr>
                      <a:r>
                        <a:rPr lang="en-US" sz="1800"/>
                        <a:t>Students can add four-digit numbers but struggle with subtraction and regrouping. </a:t>
                      </a:r>
                      <a:endParaRPr sz="1800">
                        <a:latin typeface="Arial"/>
                        <a:ea typeface="Arial"/>
                        <a:cs typeface="Arial"/>
                        <a:sym typeface="Arial"/>
                      </a:endParaRPr>
                    </a:p>
                  </a:txBody>
                  <a:tcPr marL="64950" marR="64950" marT="0" marB="0"/>
                </a:tc>
                <a:tc>
                  <a:txBody>
                    <a:bodyPr/>
                    <a:lstStyle/>
                    <a:p>
                      <a:pPr marL="0" marR="0" lvl="0" indent="0" algn="l" rtl="0">
                        <a:spcBef>
                          <a:spcPts val="0"/>
                        </a:spcBef>
                        <a:spcAft>
                          <a:spcPts val="0"/>
                        </a:spcAft>
                        <a:buNone/>
                      </a:pPr>
                      <a:r>
                        <a:rPr lang="en-US" sz="1800" dirty="0"/>
                        <a:t> Elias</a:t>
                      </a:r>
                      <a:endParaRPr sz="1800" dirty="0">
                        <a:latin typeface="Arial"/>
                        <a:ea typeface="Arial"/>
                        <a:cs typeface="Arial"/>
                        <a:sym typeface="Arial"/>
                      </a:endParaRPr>
                    </a:p>
                  </a:txBody>
                  <a:tcPr marL="64950" marR="64950" marT="0" marB="0"/>
                </a:tc>
                <a:extLst>
                  <a:ext uri="{0D108BD9-81ED-4DB2-BD59-A6C34878D82A}">
                    <a16:rowId xmlns:a16="http://schemas.microsoft.com/office/drawing/2014/main" val="10006"/>
                  </a:ext>
                </a:extLst>
              </a:tr>
            </a:tbl>
          </a:graphicData>
        </a:graphic>
      </p:graphicFrame>
      <p:sp>
        <p:nvSpPr>
          <p:cNvPr id="1053" name="Google Shape;1053;p114">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81</a:t>
            </a:fld>
            <a:endParaRPr sz="1800">
              <a:solidFill>
                <a:srgbClr val="FFFFFF"/>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15"/>
          <p:cNvSpPr txBox="1">
            <a:spLocks noGrp="1"/>
          </p:cNvSpPr>
          <p:nvPr>
            <p:ph type="title"/>
          </p:nvPr>
        </p:nvSpPr>
        <p:spPr>
          <a:xfrm>
            <a:off x="655983" y="274637"/>
            <a:ext cx="8030817"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b="0" i="0" u="none" strike="noStrike" cap="none" dirty="0">
                <a:solidFill>
                  <a:srgbClr val="70659A"/>
                </a:solidFill>
                <a:latin typeface="Source Sans Pro"/>
                <a:ea typeface="Source Sans Pro"/>
                <a:cs typeface="Source Sans Pro"/>
                <a:sym typeface="Source Sans Pro"/>
              </a:rPr>
              <a:t>S</a:t>
            </a:r>
            <a:r>
              <a:rPr lang="en-US" sz="4800" dirty="0">
                <a:solidFill>
                  <a:srgbClr val="70659A"/>
                </a:solidFill>
              </a:rPr>
              <a:t>hare Your Learning</a:t>
            </a:r>
            <a:endParaRPr dirty="0"/>
          </a:p>
        </p:txBody>
      </p:sp>
      <p:sp>
        <p:nvSpPr>
          <p:cNvPr id="1060" name="Google Shape;1060;p115"/>
          <p:cNvSpPr txBox="1">
            <a:spLocks noGrp="1"/>
          </p:cNvSpPr>
          <p:nvPr>
            <p:ph type="body" idx="1"/>
          </p:nvPr>
        </p:nvSpPr>
        <p:spPr>
          <a:xfrm>
            <a:off x="537625" y="1130300"/>
            <a:ext cx="8278200" cy="459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580"/>
              </a:spcBef>
              <a:spcAft>
                <a:spcPts val="0"/>
              </a:spcAft>
              <a:buSzPts val="2295"/>
              <a:buNone/>
            </a:pPr>
            <a:r>
              <a:rPr lang="en-US" sz="2700"/>
              <a:t>Discuss the following two questions:</a:t>
            </a:r>
            <a:endParaRPr sz="2700"/>
          </a:p>
          <a:p>
            <a:pPr marL="457200" marR="0" lvl="0" indent="-400050" algn="l" rtl="0">
              <a:spcBef>
                <a:spcPts val="580"/>
              </a:spcBef>
              <a:spcAft>
                <a:spcPts val="0"/>
              </a:spcAft>
              <a:buClr>
                <a:schemeClr val="dk1"/>
              </a:buClr>
              <a:buSzPts val="2700"/>
              <a:buFont typeface="Source Sans Pro"/>
              <a:buChar char="●"/>
            </a:pPr>
            <a:r>
              <a:rPr lang="en-US" sz="2700" b="0" i="0" u="none" strike="noStrike" cap="none">
                <a:solidFill>
                  <a:schemeClr val="dk1"/>
                </a:solidFill>
                <a:latin typeface="Source Sans Pro"/>
                <a:ea typeface="Source Sans Pro"/>
                <a:cs typeface="Source Sans Pro"/>
                <a:sym typeface="Source Sans Pro"/>
              </a:rPr>
              <a:t>W</a:t>
            </a:r>
            <a:r>
              <a:rPr lang="en-US" sz="27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4"/>
                  </a:ext>
                </a:extLst>
              </a:rPr>
              <a:t>hat is the purpose of the ISP?</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5"/>
                </a:ext>
              </a:extLst>
            </a:endParaRPr>
          </a:p>
          <a:p>
            <a:pPr marL="457200" marR="0" lvl="0" indent="-400050" algn="l" rtl="0">
              <a:spcBef>
                <a:spcPts val="0"/>
              </a:spcBef>
              <a:spcAft>
                <a:spcPts val="0"/>
              </a:spcAft>
              <a:buSzPts val="2700"/>
              <a:buChar char="●"/>
            </a:pP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6"/>
                  </a:ext>
                </a:extLst>
              </a:rPr>
              <a:t>How can having baseline information about student skill levels assist teachers to support student growth?</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7"/>
                </a:ext>
              </a:extLst>
            </a:endParaRPr>
          </a:p>
          <a:p>
            <a:pPr marL="457200" marR="0" lvl="0" indent="-400050" algn="l" rtl="0">
              <a:spcBef>
                <a:spcPts val="0"/>
              </a:spcBef>
              <a:spcAft>
                <a:spcPts val="0"/>
              </a:spcAft>
              <a:buSzPts val="2700"/>
              <a:buChar char="●"/>
            </a:pP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8"/>
                  </a:ext>
                </a:extLst>
              </a:rPr>
              <a:t>How</a:t>
            </a:r>
            <a:r>
              <a:rPr lang="en-US" sz="2700"/>
              <a:t> can this data help appraisers, coaches, and colleagues in teacher growth conversations?</a:t>
            </a:r>
            <a:endParaRPr/>
          </a:p>
          <a:p>
            <a:pPr marL="457200" marR="0" lvl="0" indent="0" algn="l" rtl="0">
              <a:spcBef>
                <a:spcPts val="580"/>
              </a:spcBef>
              <a:spcAft>
                <a:spcPts val="0"/>
              </a:spcAft>
              <a:buNone/>
            </a:pPr>
            <a:endParaRPr sz="2600" b="0" i="0" u="none" strike="noStrike" cap="none">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sp>
        <p:nvSpPr>
          <p:cNvPr id="1061" name="Google Shape;1061;p11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82</a:t>
            </a:fld>
            <a:endParaRPr sz="1800">
              <a:solidFill>
                <a:srgbClr val="FFFFFF"/>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16"/>
          <p:cNvSpPr txBox="1">
            <a:spLocks noGrp="1"/>
          </p:cNvSpPr>
          <p:nvPr>
            <p:ph type="title"/>
          </p:nvPr>
        </p:nvSpPr>
        <p:spPr>
          <a:xfrm>
            <a:off x="304800" y="132607"/>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000"/>
              <a:buFont typeface="Source Sans Pro"/>
              <a:buNone/>
            </a:pPr>
            <a:r>
              <a:rPr lang="en-US" sz="4000" b="0" i="0" u="none" strike="noStrike" cap="none" dirty="0">
                <a:solidFill>
                  <a:srgbClr val="70659A"/>
                </a:solidFill>
                <a:latin typeface="Source Sans Pro"/>
                <a:ea typeface="Source Sans Pro"/>
                <a:cs typeface="Source Sans Pro"/>
                <a:sym typeface="Source Sans Pro"/>
              </a:rPr>
              <a:t>S</a:t>
            </a:r>
            <a:r>
              <a:rPr lang="en-US" dirty="0">
                <a:solidFill>
                  <a:srgbClr val="70659A"/>
                </a:solidFill>
              </a:rPr>
              <a:t>hare Your Learning </a:t>
            </a:r>
            <a:r>
              <a:rPr lang="en-US" dirty="0">
                <a:solidFill>
                  <a:schemeClr val="lt1"/>
                </a:solidFill>
              </a:rPr>
              <a:t>– 2 </a:t>
            </a:r>
            <a:endParaRPr dirty="0"/>
          </a:p>
        </p:txBody>
      </p:sp>
      <p:sp>
        <p:nvSpPr>
          <p:cNvPr id="1068" name="Google Shape;1068;p116"/>
          <p:cNvSpPr txBox="1">
            <a:spLocks noGrp="1"/>
          </p:cNvSpPr>
          <p:nvPr>
            <p:ph type="body" idx="1"/>
          </p:nvPr>
        </p:nvSpPr>
        <p:spPr>
          <a:xfrm>
            <a:off x="381000" y="1081801"/>
            <a:ext cx="8382000" cy="469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marR="0" lvl="0" indent="-393700" algn="l" rtl="0">
              <a:spcBef>
                <a:spcPts val="0"/>
              </a:spcBef>
              <a:spcAft>
                <a:spcPts val="0"/>
              </a:spcAft>
              <a:buClr>
                <a:schemeClr val="dk1"/>
              </a:buClr>
              <a:buSzPts val="2600"/>
              <a:buFont typeface="Source Sans Pro"/>
              <a:buAutoNum type="arabicPeriod"/>
            </a:pPr>
            <a:r>
              <a:rPr lang="en-US" sz="2600" b="0" i="0" u="none" strike="noStrike" cap="none">
                <a:solidFill>
                  <a:schemeClr val="dk1"/>
                </a:solidFill>
                <a:latin typeface="Source Sans Pro"/>
                <a:ea typeface="Source Sans Pro"/>
                <a:cs typeface="Source Sans Pro"/>
                <a:sym typeface="Source Sans Pro"/>
              </a:rPr>
              <a:t>What is the purpose of the ISP?</a:t>
            </a:r>
            <a:endParaRPr/>
          </a:p>
          <a:p>
            <a:pPr marL="914400" marR="0" lvl="1" indent="-381000" algn="l" rtl="0">
              <a:spcBef>
                <a:spcPts val="0"/>
              </a:spcBef>
              <a:spcAft>
                <a:spcPts val="0"/>
              </a:spcAft>
              <a:buClr>
                <a:schemeClr val="accent1"/>
              </a:buClr>
              <a:buSzPts val="2400"/>
              <a:buChar char="●"/>
            </a:pPr>
            <a:r>
              <a:rPr lang="en-US" sz="2400">
                <a:solidFill>
                  <a:schemeClr val="accent1"/>
                </a:solidFill>
              </a:rPr>
              <a:t>To make evidence-based decisions about students’ entering skill levels.</a:t>
            </a:r>
            <a:endParaRPr/>
          </a:p>
          <a:p>
            <a:pPr marL="457200" marR="0" lvl="0" indent="-368935" algn="l" rtl="0">
              <a:spcBef>
                <a:spcPts val="0"/>
              </a:spcBef>
              <a:spcAft>
                <a:spcPts val="0"/>
              </a:spcAft>
              <a:buSzPts val="2210"/>
              <a:buAutoNum type="arabicPeriod"/>
            </a:pPr>
            <a:r>
              <a:rPr lang="en-US"/>
              <a:t>How can having baseline information about student skill levels assist teachers to support student growth? </a:t>
            </a:r>
            <a:endParaRPr/>
          </a:p>
          <a:p>
            <a:pPr marL="914400" lvl="1" indent="-381000" algn="l" rtl="0">
              <a:spcBef>
                <a:spcPts val="0"/>
              </a:spcBef>
              <a:spcAft>
                <a:spcPts val="0"/>
              </a:spcAft>
              <a:buClr>
                <a:srgbClr val="4F81BD"/>
              </a:buClr>
              <a:buSzPts val="2400"/>
              <a:buChar char="●"/>
            </a:pPr>
            <a:r>
              <a:rPr lang="en-US" sz="2400">
                <a:solidFill>
                  <a:srgbClr val="4F81BD"/>
                </a:solidFill>
              </a:rPr>
              <a:t>Knowing student skill levels, how they apply skills as well as how they approach tasks, </a:t>
            </a:r>
            <a:r>
              <a:rPr lang="en-US">
                <a:solidFill>
                  <a:srgbClr val="4F81BD"/>
                </a:solidFill>
              </a:rPr>
              <a:t>is key </a:t>
            </a:r>
            <a:r>
              <a:rPr lang="en-US" sz="2400">
                <a:solidFill>
                  <a:srgbClr val="4F81BD"/>
                </a:solidFill>
              </a:rPr>
              <a:t> to effective instructional planning</a:t>
            </a:r>
            <a:endParaRPr sz="2400"/>
          </a:p>
          <a:p>
            <a:pPr marL="457200" lvl="0" indent="-368935" algn="l" rtl="0">
              <a:spcBef>
                <a:spcPts val="0"/>
              </a:spcBef>
              <a:spcAft>
                <a:spcPts val="0"/>
              </a:spcAft>
              <a:buSzPts val="2210"/>
              <a:buAutoNum type="arabicPeriod"/>
            </a:pPr>
            <a:r>
              <a:rPr lang="en-US"/>
              <a:t>How can this data help appraisers, coaches, and colleagues in teacher growth conversations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9"/>
                  </a:ext>
                </a:extLst>
              </a:rPr>
              <a:t>appraisers</a:t>
            </a:r>
            <a:r>
              <a:rPr lang="en-US"/>
              <a:t>?</a:t>
            </a:r>
            <a:endParaRPr sz="2600" b="0" i="0" u="none" strike="noStrike" cap="none">
              <a:solidFill>
                <a:schemeClr val="dk1"/>
              </a:solidFill>
              <a:latin typeface="Source Sans Pro"/>
              <a:ea typeface="Source Sans Pro"/>
              <a:cs typeface="Source Sans Pro"/>
              <a:sym typeface="Source Sans Pro"/>
            </a:endParaRPr>
          </a:p>
          <a:p>
            <a:pPr marL="914400" marR="0" lvl="1" indent="-381000" algn="l" rtl="0">
              <a:spcBef>
                <a:spcPts val="0"/>
              </a:spcBef>
              <a:spcAft>
                <a:spcPts val="0"/>
              </a:spcAft>
              <a:buClr>
                <a:srgbClr val="4F81BD"/>
              </a:buClr>
              <a:buSzPts val="2400"/>
              <a:buChar char="●"/>
            </a:pPr>
            <a:r>
              <a:rPr lang="en-US" sz="2400">
                <a:solidFill>
                  <a:srgbClr val="4F81BD"/>
                </a:solidFill>
              </a:rPr>
              <a:t>Bases a teacher’s approach and conversations about that approach in concrete evidence</a:t>
            </a:r>
            <a:endParaRPr sz="2600" b="0" i="0" u="none" strike="noStrike" cap="none">
              <a:solidFill>
                <a:schemeClr val="dk1"/>
              </a:solidFill>
              <a:latin typeface="Source Sans Pro"/>
              <a:ea typeface="Source Sans Pro"/>
              <a:cs typeface="Source Sans Pro"/>
              <a:sym typeface="Source Sans Pro"/>
            </a:endParaRPr>
          </a:p>
        </p:txBody>
      </p:sp>
      <p:sp>
        <p:nvSpPr>
          <p:cNvPr id="1069" name="Google Shape;1069;p11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83</a:t>
            </a:fld>
            <a:endParaRPr sz="1800">
              <a:solidFill>
                <a:srgbClr val="FFFFFF"/>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17"/>
          <p:cNvSpPr txBox="1">
            <a:spLocks noGrp="1"/>
          </p:cNvSpPr>
          <p:nvPr>
            <p:ph type="title"/>
          </p:nvPr>
        </p:nvSpPr>
        <p:spPr>
          <a:xfrm>
            <a:off x="576943" y="274637"/>
            <a:ext cx="8109857"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Reflections </a:t>
            </a:r>
            <a:r>
              <a:rPr lang="en-US" sz="4800" dirty="0">
                <a:solidFill>
                  <a:schemeClr val="lt1"/>
                </a:solidFill>
              </a:rPr>
              <a:t>– 4 </a:t>
            </a:r>
            <a:endParaRPr dirty="0"/>
          </a:p>
        </p:txBody>
      </p:sp>
      <p:sp>
        <p:nvSpPr>
          <p:cNvPr id="1076" name="Google Shape;1076;p117"/>
          <p:cNvSpPr txBox="1">
            <a:spLocks noGrp="1"/>
          </p:cNvSpPr>
          <p:nvPr>
            <p:ph type="body" idx="1"/>
          </p:nvPr>
        </p:nvSpPr>
        <p:spPr>
          <a:xfrm>
            <a:off x="513350" y="2372926"/>
            <a:ext cx="7772400" cy="2163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88265" lvl="0" indent="0" algn="ctr" rtl="0">
              <a:lnSpc>
                <a:spcPct val="115000"/>
              </a:lnSpc>
              <a:spcBef>
                <a:spcPts val="0"/>
              </a:spcBef>
              <a:spcAft>
                <a:spcPts val="0"/>
              </a:spcAft>
              <a:buSzPts val="2210"/>
              <a:buNone/>
            </a:pPr>
            <a:endParaRPr sz="2800"/>
          </a:p>
          <a:p>
            <a:pPr marL="88265" lvl="0" indent="0" algn="ctr" rtl="0">
              <a:lnSpc>
                <a:spcPct val="115000"/>
              </a:lnSpc>
              <a:spcBef>
                <a:spcPts val="0"/>
              </a:spcBef>
              <a:spcAft>
                <a:spcPts val="0"/>
              </a:spcAft>
              <a:buSzPts val="2210"/>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0"/>
                  </a:ext>
                </a:extLst>
              </a:rPr>
              <a:t>What are your key takeaways from this section on mapping students to the ISP?</a:t>
            </a:r>
            <a:endParaRPr sz="2800"/>
          </a:p>
          <a:p>
            <a:pPr marL="274320" lvl="0" indent="-133985" algn="l" rtl="0">
              <a:spcBef>
                <a:spcPts val="0"/>
              </a:spcBef>
              <a:spcAft>
                <a:spcPts val="0"/>
              </a:spcAft>
              <a:buSzPts val="2210"/>
              <a:buNone/>
            </a:pPr>
            <a:endParaRPr/>
          </a:p>
        </p:txBody>
      </p:sp>
      <p:sp>
        <p:nvSpPr>
          <p:cNvPr id="1078" name="Google Shape;1078;p117">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84</a:t>
            </a:fld>
            <a:endParaRPr sz="1800">
              <a:solidFill>
                <a:srgbClr val="FFFFFF"/>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g110fbc43727_0_12"/>
          <p:cNvSpPr txBox="1">
            <a:spLocks noGrp="1"/>
          </p:cNvSpPr>
          <p:nvPr>
            <p:ph type="title" idx="4294967295"/>
          </p:nvPr>
        </p:nvSpPr>
        <p:spPr>
          <a:xfrm>
            <a:off x="374650" y="857250"/>
            <a:ext cx="8229600" cy="1422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5600" b="1" i="0" u="none" strike="noStrike" kern="0" cap="none" spc="0" normalizeH="0" baseline="0" noProof="0" dirty="0">
                <a:ln>
                  <a:noFill/>
                </a:ln>
                <a:solidFill>
                  <a:schemeClr val="lt1"/>
                </a:solidFill>
                <a:effectLst/>
                <a:uLnTx/>
                <a:uFillTx/>
                <a:latin typeface="Arial"/>
                <a:ea typeface="Arial"/>
                <a:cs typeface="Arial"/>
                <a:sym typeface="Arial"/>
              </a:rPr>
              <a:t>Day 2</a:t>
            </a:r>
          </a:p>
        </p:txBody>
      </p:sp>
      <p:sp>
        <p:nvSpPr>
          <p:cNvPr id="1109" name="Google Shape;1109;g110fbc43727_0_12">
            <a:extLst>
              <a:ext uri="{C183D7F6-B498-43B3-948B-1728B52AA6E4}">
                <adec:decorative xmlns:adec="http://schemas.microsoft.com/office/drawing/2017/decorative" val="1"/>
              </a:ext>
            </a:extLst>
          </p:cNvPr>
          <p:cNvSpPr txBox="1">
            <a:spLocks noGrp="1"/>
          </p:cNvSpPr>
          <p:nvPr>
            <p:ph type="body" idx="2"/>
          </p:nvPr>
        </p:nvSpPr>
        <p:spPr>
          <a:xfrm>
            <a:off x="457200" y="4953000"/>
            <a:ext cx="82296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g110fbc43727_0_18"/>
          <p:cNvSpPr txBox="1">
            <a:spLocks noGrp="1"/>
          </p:cNvSpPr>
          <p:nvPr>
            <p:ph type="title" idx="4294967295"/>
          </p:nvPr>
        </p:nvSpPr>
        <p:spPr>
          <a:xfrm>
            <a:off x="152400" y="76200"/>
            <a:ext cx="8915400" cy="8889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4800"/>
              <a:buFont typeface="Arial"/>
              <a:buNone/>
            </a:pPr>
            <a:r>
              <a:rPr lang="en-US" sz="4800" b="0" dirty="0"/>
              <a:t>Day 2 </a:t>
            </a:r>
            <a:r>
              <a:rPr lang="en-US" sz="4800" b="0" dirty="0">
                <a:solidFill>
                  <a:srgbClr val="70659A"/>
                </a:solidFill>
              </a:rPr>
              <a:t>– 2 </a:t>
            </a:r>
            <a:endParaRPr dirty="0">
              <a:solidFill>
                <a:srgbClr val="70659A"/>
              </a:solidFill>
            </a:endParaRPr>
          </a:p>
        </p:txBody>
      </p:sp>
      <p:pic>
        <p:nvPicPr>
          <p:cNvPr id="5" name="Picture 4" descr="Items 4 through 10 in the following list are highlighted, indicating that they will be covered on Day 2">
            <a:extLst>
              <a:ext uri="{FF2B5EF4-FFF2-40B4-BE49-F238E27FC236}">
                <a16:creationId xmlns:a16="http://schemas.microsoft.com/office/drawing/2014/main" id="{830588A0-269E-4ABE-ED4C-940C39DB8B06}"/>
              </a:ext>
            </a:extLst>
          </p:cNvPr>
          <p:cNvPicPr>
            <a:picLocks noChangeAspect="1"/>
          </p:cNvPicPr>
          <p:nvPr/>
        </p:nvPicPr>
        <p:blipFill>
          <a:blip r:embed="rId3"/>
          <a:stretch>
            <a:fillRect/>
          </a:stretch>
        </p:blipFill>
        <p:spPr>
          <a:xfrm>
            <a:off x="6630339" y="1322045"/>
            <a:ext cx="1219443" cy="931305"/>
          </a:xfrm>
          <a:prstGeom prst="rect">
            <a:avLst/>
          </a:prstGeom>
        </p:spPr>
      </p:pic>
      <p:sp>
        <p:nvSpPr>
          <p:cNvPr id="1147" name="Google Shape;1147;g110fbc43727_0_18"/>
          <p:cNvSpPr txBox="1">
            <a:spLocks noGrp="1"/>
          </p:cNvSpPr>
          <p:nvPr>
            <p:ph type="body" idx="1"/>
          </p:nvPr>
        </p:nvSpPr>
        <p:spPr>
          <a:xfrm>
            <a:off x="340500" y="1066400"/>
            <a:ext cx="8539200" cy="5014800"/>
          </a:xfrm>
          <a:prstGeom prst="rect">
            <a:avLst/>
          </a:prstGeom>
          <a:noFill/>
          <a:ln>
            <a:noFill/>
          </a:ln>
        </p:spPr>
        <p:txBody>
          <a:bodyPr spcFirstLastPara="1" wrap="square" lIns="91425" tIns="45700" rIns="91425" bIns="45700" anchor="t" anchorCtr="0">
            <a:noAutofit/>
          </a:bodyPr>
          <a:lstStyle/>
          <a:p>
            <a:pPr marL="514350" lvl="0" indent="-495300" algn="l" rtl="0">
              <a:spcBef>
                <a:spcPts val="0"/>
              </a:spcBef>
              <a:spcAft>
                <a:spcPts val="0"/>
              </a:spcAft>
              <a:buClr>
                <a:schemeClr val="dk1"/>
              </a:buClr>
              <a:buSzPts val="2400"/>
              <a:buFont typeface="Open Sans"/>
              <a:buAutoNum type="arabicPeriod"/>
            </a:pPr>
            <a:r>
              <a:rPr lang="en-US" sz="2400">
                <a:latin typeface="Open Sans"/>
                <a:ea typeface="Open Sans"/>
                <a:cs typeface="Open Sans"/>
                <a:sym typeface="Open Sans"/>
              </a:rPr>
              <a:t>Writing Quality SLO Skill Statements</a:t>
            </a:r>
            <a:endParaRPr sz="2400">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Writing Quality Initial Skill Profiles (ISP)</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chemeClr val="lt1"/>
                </a:highlight>
                <a:latin typeface="Open Sans"/>
                <a:ea typeface="Open Sans"/>
                <a:cs typeface="Open Sans"/>
                <a:sym typeface="Open Sans"/>
              </a:rPr>
              <a:t>Matching Students to the</a:t>
            </a:r>
            <a:r>
              <a:rPr lang="en-US" sz="2400">
                <a:highlight>
                  <a:schemeClr val="lt1"/>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4"/>
                  </a:ext>
                </a:extLst>
              </a:rPr>
              <a:t> ISP</a:t>
            </a:r>
            <a:endParaRPr sz="2400">
              <a:highlight>
                <a:schemeClr val="lt1"/>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Writing Quality Targeted Skill Profiles(TSP)</a:t>
            </a:r>
            <a:endParaRPr sz="2400">
              <a:highlight>
                <a:srgbClr val="FFFF00"/>
              </a:highlight>
              <a:latin typeface="Open Sans"/>
              <a:ea typeface="Open Sans"/>
              <a:cs typeface="Open Sans"/>
              <a:sym typeface="Open Sans"/>
            </a:endParaRPr>
          </a:p>
          <a:p>
            <a:pPr marL="514350" lvl="0" indent="-495300" algn="l" rtl="0">
              <a:lnSpc>
                <a:spcPct val="115000"/>
              </a:lnSpc>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Form/Beginning of Year Conference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Collecting a Valid Body of Evidence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Student Growth Tracker</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SLO Mid-Year Conferences</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Determining End of Year Skill Levels Based on BOE</a:t>
            </a:r>
            <a:endParaRPr sz="2400">
              <a:highlight>
                <a:srgbClr val="FFFF00"/>
              </a:highlight>
              <a:latin typeface="Open Sans"/>
              <a:ea typeface="Open Sans"/>
              <a:cs typeface="Open Sans"/>
              <a:sym typeface="Open Sans"/>
            </a:endParaRPr>
          </a:p>
          <a:p>
            <a:pPr marL="514350" lvl="0" indent="-495300" algn="l" rtl="0">
              <a:spcBef>
                <a:spcPts val="540"/>
              </a:spcBef>
              <a:spcAft>
                <a:spcPts val="0"/>
              </a:spcAft>
              <a:buClr>
                <a:schemeClr val="dk1"/>
              </a:buClr>
              <a:buSzPts val="2400"/>
              <a:buFont typeface="Open Sans"/>
              <a:buAutoNum type="arabicPeriod"/>
            </a:pPr>
            <a:r>
              <a:rPr lang="en-US" sz="2400">
                <a:highlight>
                  <a:srgbClr val="FFFF00"/>
                </a:highlight>
                <a:latin typeface="Open Sans"/>
                <a:ea typeface="Open Sans"/>
                <a:cs typeface="Open Sans"/>
                <a:sym typeface="Open Sans"/>
              </a:rPr>
              <a:t>EOY Conferences</a:t>
            </a:r>
            <a:endParaRPr sz="2400">
              <a:highlight>
                <a:srgbClr val="FFFF00"/>
              </a:highlight>
              <a:latin typeface="Open Sans"/>
              <a:ea typeface="Open Sans"/>
              <a:cs typeface="Open Sans"/>
              <a:sym typeface="Open Sans"/>
            </a:endParaRPr>
          </a:p>
        </p:txBody>
      </p:sp>
      <p:sp>
        <p:nvSpPr>
          <p:cNvPr id="1148" name="Google Shape;1148;g110fbc43727_0_18">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86</a:t>
            </a:fld>
            <a:endParaRPr sz="1800">
              <a:solidFill>
                <a:srgbClr val="FFFFFF"/>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5" name="Google Shape;1155;g110fbc43727_0_61"/>
          <p:cNvSpPr txBox="1">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CA" sz="34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rPr>
              <a:t>A Takeaway From Day 1…</a:t>
            </a:r>
          </a:p>
        </p:txBody>
      </p:sp>
      <p:sp>
        <p:nvSpPr>
          <p:cNvPr id="1154" name="Google Shape;1154;g110fbc43727_0_61"/>
          <p:cNvSpPr txBox="1">
            <a:spLocks noGrp="1"/>
          </p:cNvSpPr>
          <p:nvPr>
            <p:ph type="body" idx="1"/>
          </p:nvPr>
        </p:nvSpPr>
        <p:spPr>
          <a:xfrm>
            <a:off x="152400" y="1371600"/>
            <a:ext cx="8229600" cy="4724400"/>
          </a:xfrm>
          <a:prstGeom prst="rect">
            <a:avLst/>
          </a:prstGeom>
        </p:spPr>
        <p:txBody>
          <a:bodyPr spcFirstLastPara="1" wrap="square" lIns="91425" tIns="45700" rIns="91425" bIns="45700" anchor="t" anchorCtr="0">
            <a:noAutofit/>
          </a:bodyPr>
          <a:lstStyle/>
          <a:p>
            <a:pPr marL="0" lvl="0" indent="0" algn="l" rtl="0">
              <a:lnSpc>
                <a:spcPct val="115000"/>
              </a:lnSpc>
              <a:spcBef>
                <a:spcPts val="540"/>
              </a:spcBef>
              <a:spcAft>
                <a:spcPts val="0"/>
              </a:spcAft>
              <a:buNone/>
            </a:pPr>
            <a:endParaRPr sz="3200">
              <a:latin typeface="Open Sans"/>
              <a:ea typeface="Open Sans"/>
              <a:cs typeface="Open Sans"/>
              <a:sym typeface="Open Sans"/>
            </a:endParaRPr>
          </a:p>
          <a:p>
            <a:pPr marL="457200" lvl="0" indent="-431800" algn="l" rtl="0">
              <a:lnSpc>
                <a:spcPct val="115000"/>
              </a:lnSpc>
              <a:spcBef>
                <a:spcPts val="540"/>
              </a:spcBef>
              <a:spcAft>
                <a:spcPts val="0"/>
              </a:spcAft>
              <a:buSzPts val="3200"/>
              <a:buFont typeface="Open Sans"/>
              <a:buAutoNum type="arabicPeriod"/>
            </a:pPr>
            <a:r>
              <a:rPr lang="en-US" sz="3200">
                <a:latin typeface="Open Sans"/>
                <a:ea typeface="Open Sans"/>
                <a:cs typeface="Open Sans"/>
                <a:sym typeface="Open Sans"/>
              </a:rPr>
              <a:t>Writing Quality SLO Skill Statements</a:t>
            </a:r>
            <a:endParaRPr sz="3200">
              <a:latin typeface="Open Sans"/>
              <a:ea typeface="Open Sans"/>
              <a:cs typeface="Open Sans"/>
              <a:sym typeface="Open Sans"/>
            </a:endParaRPr>
          </a:p>
          <a:p>
            <a:pPr marL="457200" lvl="0" indent="-431800" algn="l" rtl="0">
              <a:lnSpc>
                <a:spcPct val="115000"/>
              </a:lnSpc>
              <a:spcBef>
                <a:spcPts val="0"/>
              </a:spcBef>
              <a:spcAft>
                <a:spcPts val="0"/>
              </a:spcAft>
              <a:buSzPts val="3200"/>
              <a:buFont typeface="Open Sans"/>
              <a:buAutoNum type="arabicPeriod"/>
            </a:pPr>
            <a:r>
              <a:rPr lang="en-US" sz="3200">
                <a:highlight>
                  <a:schemeClr val="lt1"/>
                </a:highlight>
                <a:latin typeface="Open Sans"/>
                <a:ea typeface="Open Sans"/>
                <a:cs typeface="Open Sans"/>
                <a:sym typeface="Open Sans"/>
              </a:rPr>
              <a:t>Writing Quality Initial Skill Profiles (ISP)</a:t>
            </a:r>
            <a:endParaRPr sz="3200">
              <a:highlight>
                <a:schemeClr val="lt1"/>
              </a:highlight>
              <a:latin typeface="Open Sans"/>
              <a:ea typeface="Open Sans"/>
              <a:cs typeface="Open Sans"/>
              <a:sym typeface="Open Sans"/>
            </a:endParaRPr>
          </a:p>
          <a:p>
            <a:pPr marL="457200" lvl="0" indent="-431800" algn="l" rtl="0">
              <a:lnSpc>
                <a:spcPct val="115000"/>
              </a:lnSpc>
              <a:spcBef>
                <a:spcPts val="0"/>
              </a:spcBef>
              <a:spcAft>
                <a:spcPts val="0"/>
              </a:spcAft>
              <a:buSzPts val="3200"/>
              <a:buFont typeface="Open Sans"/>
              <a:buAutoNum type="arabicPeriod"/>
            </a:pPr>
            <a:r>
              <a:rPr lang="en-US" sz="3200">
                <a:highlight>
                  <a:schemeClr val="lt1"/>
                </a:highlight>
                <a:latin typeface="Open Sans"/>
                <a:ea typeface="Open Sans"/>
                <a:cs typeface="Open Sans"/>
                <a:sym typeface="Open Sans"/>
              </a:rPr>
              <a:t>Matching Students to the</a:t>
            </a:r>
            <a:r>
              <a:rPr lang="en-US" sz="3200">
                <a:highlight>
                  <a:schemeClr val="lt1"/>
                </a:highlight>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5"/>
                  </a:ext>
                </a:extLst>
              </a:rPr>
              <a:t> ISP</a:t>
            </a:r>
            <a:endParaRPr sz="3200">
              <a:highlight>
                <a:schemeClr val="lt1"/>
              </a:highlight>
              <a:latin typeface="Open Sans"/>
              <a:ea typeface="Open Sans"/>
              <a:cs typeface="Open Sans"/>
              <a:sym typeface="Open Sans"/>
            </a:endParaRPr>
          </a:p>
          <a:p>
            <a:pPr marL="0" lvl="0" indent="0" algn="l" rtl="0">
              <a:spcBef>
                <a:spcPts val="540"/>
              </a:spcBef>
              <a:spcAft>
                <a:spcPts val="0"/>
              </a:spcAft>
              <a:buNone/>
            </a:pPr>
            <a:endParaRPr sz="3000" b="1">
              <a:solidFill>
                <a:schemeClr val="lt1"/>
              </a:solidFill>
            </a:endParaRPr>
          </a:p>
        </p:txBody>
      </p:sp>
      <p:sp>
        <p:nvSpPr>
          <p:cNvPr id="4" name="Google Shape;1171;p124">
            <a:extLst>
              <a:ext uri="{FF2B5EF4-FFF2-40B4-BE49-F238E27FC236}">
                <a16:creationId xmlns:a16="http://schemas.microsoft.com/office/drawing/2014/main" id="{6E251A51-FC39-46F2-B185-FED74232AE4E}"/>
              </a:ex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87</a:t>
            </a:fld>
            <a:endParaRPr sz="1800">
              <a:solidFill>
                <a:srgbClr val="FFFFFF"/>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23"/>
          <p:cNvSpPr txBox="1">
            <a:spLocks noGrp="1"/>
          </p:cNvSpPr>
          <p:nvPr>
            <p:ph type="title"/>
          </p:nvPr>
        </p:nvSpPr>
        <p:spPr>
          <a:xfrm>
            <a:off x="685800" y="444605"/>
            <a:ext cx="7772400" cy="13620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chemeClr val="dk2"/>
              </a:buClr>
              <a:buSzPts val="4000"/>
              <a:buFont typeface="Source Sans Pro"/>
              <a:buNone/>
            </a:pPr>
            <a:r>
              <a:rPr lang="en-US" dirty="0"/>
              <a:t>The Targeted Skill Profile (TSP)</a:t>
            </a:r>
            <a:endParaRPr dirty="0"/>
          </a:p>
        </p:txBody>
      </p:sp>
      <p:sp>
        <p:nvSpPr>
          <p:cNvPr id="1162" name="Google Shape;1162;p123"/>
          <p:cNvSpPr txBox="1">
            <a:spLocks noGrp="1"/>
          </p:cNvSpPr>
          <p:nvPr>
            <p:ph type="body" idx="1"/>
          </p:nvPr>
        </p:nvSpPr>
        <p:spPr>
          <a:xfrm>
            <a:off x="722313" y="3267075"/>
            <a:ext cx="7772400" cy="13382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6"/>
                  </a:ext>
                </a:extLst>
              </a:rPr>
              <a:t>Based on multiple data points, what </a:t>
            </a:r>
            <a:r>
              <a:rPr lang="en-US"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7"/>
                  </a:ext>
                </a:extLst>
              </a:rPr>
              <a:t>growth goals</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8"/>
                  </a:ext>
                </a:extLst>
              </a:rPr>
              <a:t> do I want to set for my students?</a:t>
            </a:r>
            <a:endParaRPr>
              <a:solidFill>
                <a:schemeClr val="dk1"/>
              </a:solidFill>
            </a:endParaRPr>
          </a:p>
        </p:txBody>
      </p:sp>
      <p:sp>
        <p:nvSpPr>
          <p:cNvPr id="1163" name="Google Shape;1163;p123">
            <a:extLst>
              <a:ext uri="{C183D7F6-B498-43B3-948B-1728B52AA6E4}">
                <adec:decorative xmlns:adec="http://schemas.microsoft.com/office/drawing/2017/decorative" val="1"/>
              </a:ext>
            </a:extLst>
          </p:cNvPr>
          <p:cNvSpPr>
            <a:spLocks noGrp="1"/>
          </p:cNvSpPr>
          <p:nvPr>
            <p:ph type="sldNum" idx="4294967295"/>
          </p:nvPr>
        </p:nvSpPr>
        <p:spPr>
          <a:xfrm>
            <a:off x="8593138" y="6181725"/>
            <a:ext cx="550862" cy="503238"/>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88</a:t>
            </a:fld>
            <a:endParaRPr sz="1800">
              <a:solidFill>
                <a:srgbClr val="FFFFFF"/>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24"/>
          <p:cNvSpPr txBox="1">
            <a:spLocks noGrp="1"/>
          </p:cNvSpPr>
          <p:nvPr>
            <p:ph type="title"/>
          </p:nvPr>
        </p:nvSpPr>
        <p:spPr>
          <a:xfrm>
            <a:off x="914400" y="-803709"/>
            <a:ext cx="7772400" cy="803709"/>
          </a:xfrm>
          <a:prstGeom prst="rect">
            <a:avLst/>
          </a:prstGeom>
          <a:noFill/>
          <a:ln>
            <a:noFill/>
          </a:ln>
        </p:spPr>
        <p:txBody>
          <a:bodyPr spcFirstLastPara="1" wrap="square" lIns="91425" tIns="91425" rIns="91425" bIns="91425" anchor="b" anchorCtr="0">
            <a:normAutofit fontScale="90000"/>
          </a:bodyPr>
          <a:lstStyle/>
          <a:p>
            <a:pPr marL="0" marR="0" lvl="0" indent="0" algn="l" rtl="0">
              <a:spcBef>
                <a:spcPts val="0"/>
              </a:spcBef>
              <a:spcAft>
                <a:spcPts val="0"/>
              </a:spcAft>
              <a:buClr>
                <a:schemeClr val="dk2"/>
              </a:buClr>
              <a:buSzPct val="100000"/>
              <a:buFont typeface="Source Sans Pro"/>
              <a:buNone/>
            </a:pPr>
            <a:r>
              <a:rPr lang="en-US" dirty="0">
                <a:solidFill>
                  <a:srgbClr val="F0F0F0"/>
                </a:solidFill>
              </a:rPr>
              <a:t>What are my expectations for these students?</a:t>
            </a:r>
            <a:endParaRPr dirty="0">
              <a:solidFill>
                <a:srgbClr val="F0F0F0"/>
              </a:solidFill>
            </a:endParaRPr>
          </a:p>
        </p:txBody>
      </p:sp>
      <p:pic>
        <p:nvPicPr>
          <p:cNvPr id="1170" name="Google Shape;1170;p1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01350" y="1417650"/>
            <a:ext cx="5992109" cy="4491604"/>
          </a:xfrm>
          <a:prstGeom prst="rect">
            <a:avLst/>
          </a:prstGeom>
          <a:noFill/>
          <a:ln>
            <a:noFill/>
          </a:ln>
        </p:spPr>
      </p:pic>
      <p:sp>
        <p:nvSpPr>
          <p:cNvPr id="1171" name="Google Shape;1171;p124">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89</a:t>
            </a:fld>
            <a:endParaRPr sz="1800" dirty="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326572" y="307294"/>
            <a:ext cx="7772400" cy="803709"/>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Core Idea</a:t>
            </a:r>
            <a:endParaRPr dirty="0"/>
          </a:p>
        </p:txBody>
      </p:sp>
      <p:sp>
        <p:nvSpPr>
          <p:cNvPr id="196" name="Google Shape;196;p20"/>
          <p:cNvSpPr txBox="1">
            <a:spLocks noGrp="1"/>
          </p:cNvSpPr>
          <p:nvPr>
            <p:ph type="body" idx="1"/>
          </p:nvPr>
        </p:nvSpPr>
        <p:spPr>
          <a:xfrm>
            <a:off x="326572" y="1500808"/>
            <a:ext cx="8398328" cy="3140765"/>
          </a:xfrm>
          <a:prstGeom prst="rect">
            <a:avLst/>
          </a:prstGeom>
          <a:solidFill>
            <a:srgbClr val="F89C4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40335" lvl="0" indent="0" algn="ctr" rtl="0">
              <a:spcBef>
                <a:spcPts val="0"/>
              </a:spcBef>
              <a:spcAft>
                <a:spcPts val="0"/>
              </a:spcAft>
              <a:buSzPts val="3060"/>
              <a:buNone/>
            </a:pPr>
            <a:endParaRPr sz="3600">
              <a:solidFill>
                <a:schemeClr val="lt1"/>
              </a:solidFill>
            </a:endParaRPr>
          </a:p>
          <a:p>
            <a:pPr marL="140335" lvl="0" indent="0" algn="ctr" rtl="0">
              <a:spcBef>
                <a:spcPts val="580"/>
              </a:spcBef>
              <a:spcAft>
                <a:spcPts val="0"/>
              </a:spcAft>
              <a:buSzPts val="3060"/>
              <a:buNone/>
            </a:pPr>
            <a:r>
              <a:rPr lang="en-US" sz="3600">
                <a:solidFill>
                  <a:schemeClr val="dk1"/>
                </a:solidFill>
              </a:rPr>
              <a:t>The Student Learning Objective process is an evidence</a:t>
            </a:r>
            <a:r>
              <a:rPr lang="en-US" sz="3600"/>
              <a:t>-</a:t>
            </a:r>
            <a:r>
              <a:rPr lang="en-US" sz="3600">
                <a:solidFill>
                  <a:schemeClr val="dk1"/>
                </a:solidFill>
              </a:rPr>
              <a:t>based measure of student growth</a:t>
            </a:r>
            <a:r>
              <a:rPr lang="en-US" sz="3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t>
            </a:r>
            <a:endParaRPr/>
          </a:p>
        </p:txBody>
      </p:sp>
      <p:sp>
        <p:nvSpPr>
          <p:cNvPr id="197" name="Google Shape;197;p20">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a:t>
            </a:fld>
            <a:endParaRPr sz="1800">
              <a:solidFill>
                <a:srgbClr val="FFFFFF"/>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25"/>
          <p:cNvSpPr txBox="1">
            <a:spLocks noGrp="1"/>
          </p:cNvSpPr>
          <p:nvPr>
            <p:ph type="title"/>
          </p:nvPr>
        </p:nvSpPr>
        <p:spPr>
          <a:xfrm>
            <a:off x="914400" y="274637"/>
            <a:ext cx="7772400" cy="1147763"/>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2"/>
              </a:buClr>
              <a:buSzPts val="4800"/>
              <a:buFont typeface="Source Sans Pro"/>
              <a:buNone/>
            </a:pPr>
            <a:r>
              <a:rPr lang="en-US" sz="4800" dirty="0">
                <a:solidFill>
                  <a:srgbClr val="70659A"/>
                </a:solidFill>
              </a:rPr>
              <a:t>Targeted Skill Profiles</a:t>
            </a:r>
            <a:endParaRPr dirty="0"/>
          </a:p>
        </p:txBody>
      </p:sp>
      <p:sp>
        <p:nvSpPr>
          <p:cNvPr id="1178" name="Google Shape;1178;p125"/>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274320" marR="0" lvl="0" indent="-140335" algn="l" rtl="0">
              <a:spcBef>
                <a:spcPts val="0"/>
              </a:spcBef>
              <a:spcAft>
                <a:spcPts val="0"/>
              </a:spcAft>
              <a:buClr>
                <a:schemeClr val="accent1"/>
              </a:buClr>
              <a:buSzPts val="2210"/>
              <a:buFont typeface="Noto Sans Symbols"/>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9"/>
                  </a:ext>
                </a:extLst>
              </a:rPr>
              <a:t>The </a:t>
            </a: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0"/>
                  </a:ext>
                </a:extLst>
              </a:rPr>
              <a:t>Initial Skill Profile captures students as they a</a:t>
            </a:r>
            <a:r>
              <a:rPr lang="en-US" sz="2600" b="0" i="0" u="none" strike="noStrike" cap="none">
                <a:solidFill>
                  <a:schemeClr val="dk1"/>
                </a:solidFill>
                <a:latin typeface="Source Sans Pro"/>
                <a:ea typeface="Source Sans Pro"/>
                <a:cs typeface="Source Sans Pro"/>
                <a:sym typeface="Source Sans Pro"/>
              </a:rPr>
              <a:t>rrive in your class prior to your instruction.</a:t>
            </a:r>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274320" marR="0" lvl="0" indent="-140335" algn="l" rtl="0">
              <a:spcBef>
                <a:spcPts val="580"/>
              </a:spcBef>
              <a:spcAft>
                <a:spcPts val="0"/>
              </a:spcAft>
              <a:buClr>
                <a:schemeClr val="accent1"/>
              </a:buClr>
              <a:buSzPts val="2210"/>
              <a:buFont typeface="Noto Sans Symbols"/>
              <a:buChar char="●"/>
            </a:pPr>
            <a:r>
              <a:rPr lang="en-US"/>
              <a:t>The T</a:t>
            </a:r>
            <a:r>
              <a:rPr lang="en-US" sz="2600" b="0" i="0" u="none" strike="noStrike" cap="none">
                <a:solidFill>
                  <a:schemeClr val="dk1"/>
                </a:solidFill>
                <a:latin typeface="Source Sans Pro"/>
                <a:ea typeface="Source Sans Pro"/>
                <a:cs typeface="Source Sans Pro"/>
                <a:sym typeface="Source Sans Pro"/>
              </a:rPr>
              <a:t>argeted Skill Profile describes what you expect of students at the end of the SLO.</a:t>
            </a:r>
            <a:endParaRPr/>
          </a:p>
          <a:p>
            <a:pPr marL="274320" marR="0" lvl="0" indent="-134620" algn="l" rtl="0">
              <a:spcBef>
                <a:spcPts val="580"/>
              </a:spcBef>
              <a:spcAft>
                <a:spcPts val="0"/>
              </a:spcAft>
              <a:buClr>
                <a:schemeClr val="accent1"/>
              </a:buClr>
              <a:buSzPts val="2210"/>
              <a:buFont typeface="Noto Sans Symbols"/>
              <a:buNone/>
            </a:pPr>
            <a:endParaRPr sz="2600" b="0" i="0" u="none" strike="noStrike" cap="none">
              <a:solidFill>
                <a:schemeClr val="dk1"/>
              </a:solidFill>
              <a:latin typeface="Source Sans Pro"/>
              <a:ea typeface="Source Sans Pro"/>
              <a:cs typeface="Source Sans Pro"/>
              <a:sym typeface="Source Sans Pro"/>
            </a:endParaRPr>
          </a:p>
          <a:p>
            <a:pPr marL="274320" marR="0" lvl="0" indent="-140335" algn="l" rtl="0">
              <a:spcBef>
                <a:spcPts val="580"/>
              </a:spcBef>
              <a:spcAft>
                <a:spcPts val="0"/>
              </a:spcAft>
              <a:buClr>
                <a:schemeClr val="accent1"/>
              </a:buClr>
              <a:buSzPts val="2210"/>
              <a:buFont typeface="Noto Sans Symbols"/>
              <a:buChar char="●"/>
            </a:pPr>
            <a:r>
              <a:rPr lang="en-US" sz="2600" b="0" i="0" u="none" strike="noStrike" cap="none">
                <a:solidFill>
                  <a:schemeClr val="dk1"/>
                </a:solidFill>
                <a:latin typeface="Source Sans Pro"/>
                <a:ea typeface="Source Sans Pro"/>
                <a:cs typeface="Source Sans Pro"/>
                <a:sym typeface="Source Sans Pro"/>
              </a:rPr>
              <a:t>They are </a:t>
            </a:r>
            <a:r>
              <a:rPr lang="en-US" sz="26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1"/>
                  </a:ext>
                </a:extLst>
              </a:rPr>
              <a:t>NOT </a:t>
            </a:r>
            <a:r>
              <a:rPr lang="en-US" sz="2600" b="0" i="0" u="none" strike="noStrike" cap="none">
                <a:solidFill>
                  <a:schemeClr val="dk1"/>
                </a:solidFill>
                <a:latin typeface="Source Sans Pro"/>
                <a:ea typeface="Source Sans Pro"/>
                <a:cs typeface="Source Sans Pro"/>
                <a:sym typeface="Source Sans Pro"/>
              </a:rPr>
              <a:t>the same.</a:t>
            </a:r>
            <a:endParaRPr/>
          </a:p>
        </p:txBody>
      </p:sp>
      <p:sp>
        <p:nvSpPr>
          <p:cNvPr id="1179" name="Google Shape;1179;p125">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90</a:t>
            </a:fld>
            <a:endParaRPr sz="1800">
              <a:solidFill>
                <a:srgbClr val="FFFFFF"/>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26"/>
          <p:cNvSpPr txBox="1">
            <a:spLocks noGrp="1"/>
          </p:cNvSpPr>
          <p:nvPr>
            <p:ph type="title"/>
          </p:nvPr>
        </p:nvSpPr>
        <p:spPr>
          <a:xfrm>
            <a:off x="914400" y="274637"/>
            <a:ext cx="7772400" cy="1147763"/>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Clr>
                <a:schemeClr val="dk2"/>
              </a:buClr>
              <a:buSzPts val="4800"/>
              <a:buFont typeface="Source Sans Pro"/>
              <a:buNone/>
            </a:pPr>
            <a:r>
              <a:rPr lang="en-US" sz="4800" dirty="0">
                <a:solidFill>
                  <a:srgbClr val="70659A"/>
                </a:solidFill>
              </a:rPr>
              <a:t>Targeted Skill Profiles </a:t>
            </a:r>
            <a:r>
              <a:rPr lang="en-US" sz="4800" dirty="0">
                <a:solidFill>
                  <a:schemeClr val="lt1"/>
                </a:solidFill>
              </a:rPr>
              <a:t>– 2 </a:t>
            </a:r>
            <a:endParaRPr dirty="0"/>
          </a:p>
        </p:txBody>
      </p:sp>
      <p:sp>
        <p:nvSpPr>
          <p:cNvPr id="1186" name="Google Shape;1186;p126"/>
          <p:cNvSpPr txBox="1">
            <a:spLocks noGrp="1"/>
          </p:cNvSpPr>
          <p:nvPr>
            <p:ph type="body" idx="1"/>
          </p:nvPr>
        </p:nvSpPr>
        <p:spPr>
          <a:xfrm>
            <a:off x="914400" y="1422400"/>
            <a:ext cx="7772400" cy="4597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2210"/>
              <a:buFont typeface="Noto Sans Symbols"/>
              <a:buNone/>
            </a:pPr>
            <a:r>
              <a:rPr lang="en-US"/>
              <a:t>The Targeted Skill Profile captures the skill levels of w</a:t>
            </a:r>
            <a:r>
              <a:rPr lang="en-US" sz="2600" b="0" i="0" u="none" strike="noStrike" cap="none">
                <a:solidFill>
                  <a:schemeClr val="dk1"/>
                </a:solidFill>
                <a:latin typeface="Source Sans Pro"/>
                <a:ea typeface="Source Sans Pro"/>
                <a:cs typeface="Source Sans Pro"/>
                <a:sym typeface="Source Sans Pro"/>
              </a:rPr>
              <a:t>here you think your students will be at the end of the year.</a:t>
            </a:r>
            <a:endParaRPr b="1">
              <a:solidFill>
                <a:schemeClr val="accent1"/>
              </a:solidFill>
            </a:endParaRPr>
          </a:p>
          <a:p>
            <a:pPr marL="0" marR="0" lvl="1" indent="0" algn="l" rtl="0">
              <a:spcBef>
                <a:spcPts val="370"/>
              </a:spcBef>
              <a:spcAft>
                <a:spcPts val="0"/>
              </a:spcAft>
              <a:buClr>
                <a:schemeClr val="accent2"/>
              </a:buClr>
              <a:buSzPts val="2040"/>
              <a:buFont typeface="Noto Sans Symbols"/>
              <a:buNone/>
            </a:pPr>
            <a:r>
              <a:rPr lang="en-US" sz="2400" i="0" u="none" strike="noStrike" cap="none">
                <a:solidFill>
                  <a:srgbClr val="000000"/>
                </a:solidFill>
              </a:rPr>
              <a:t>Targeted Skill Profiles (TSP):</a:t>
            </a:r>
            <a:endParaRPr/>
          </a:p>
          <a:p>
            <a:pPr marL="548640" marR="0" lvl="1" indent="-129540" algn="l" rtl="0">
              <a:spcBef>
                <a:spcPts val="370"/>
              </a:spcBef>
              <a:spcAft>
                <a:spcPts val="0"/>
              </a:spcAft>
              <a:buClr>
                <a:schemeClr val="accent2"/>
              </a:buClr>
              <a:buSzPts val="2040"/>
              <a:buFont typeface="Noto Sans Symbols"/>
              <a:buChar char="●"/>
            </a:pPr>
            <a:r>
              <a:rPr lang="en-US" sz="24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3"/>
                  </a:ext>
                </a:extLst>
              </a:rPr>
              <a:t>Are a means for considering long term goals for students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4"/>
                </a:ext>
              </a:extLst>
            </a:endParaRPr>
          </a:p>
          <a:p>
            <a:pPr marL="548640" marR="0" lvl="1" indent="-129540" algn="l" rtl="0">
              <a:spcBef>
                <a:spcPts val="370"/>
              </a:spcBef>
              <a:spcAft>
                <a:spcPts val="0"/>
              </a:spcAft>
              <a:buClr>
                <a:schemeClr val="accent2"/>
              </a:buClr>
              <a:buSzPts val="2040"/>
              <a:buFont typeface="Noto Sans Symbols"/>
              <a:buChar char="●"/>
            </a:pPr>
            <a:r>
              <a:rPr lang="en-US" sz="2400" b="0" i="0" u="none" strike="noStrike" cap="none">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5"/>
                  </a:ext>
                </a:extLst>
              </a:rPr>
              <a:t>A</a:t>
            </a:r>
            <a:r>
              <a:rPr lang="en-US" sz="2400" b="0" i="0" u="none" strike="noStrike" cap="none">
                <a:solidFill>
                  <a:schemeClr val="dk1"/>
                </a:solidFill>
                <a:latin typeface="Source Sans Pro"/>
                <a:ea typeface="Source Sans Pro"/>
                <a:cs typeface="Source Sans Pro"/>
                <a:sym typeface="Source Sans Pro"/>
              </a:rPr>
              <a:t>re based on the distribution of skills seen in the students </a:t>
            </a:r>
            <a:r>
              <a:rPr lang="en-US"/>
              <a:t>who</a:t>
            </a:r>
            <a:r>
              <a:rPr lang="en-US" sz="2400" b="0" i="0" u="none" strike="noStrike" cap="none">
                <a:solidFill>
                  <a:schemeClr val="dk1"/>
                </a:solidFill>
                <a:latin typeface="Source Sans Pro"/>
                <a:ea typeface="Source Sans Pro"/>
                <a:cs typeface="Source Sans Pro"/>
                <a:sym typeface="Source Sans Pro"/>
              </a:rPr>
              <a:t> you have in the class </a:t>
            </a:r>
            <a:endParaRPr/>
          </a:p>
          <a:p>
            <a:pPr marL="548640" marR="0" lvl="1" indent="-129540" algn="l" rtl="0">
              <a:spcBef>
                <a:spcPts val="370"/>
              </a:spcBef>
              <a:spcAft>
                <a:spcPts val="0"/>
              </a:spcAft>
              <a:buClr>
                <a:schemeClr val="accent2"/>
              </a:buClr>
              <a:buSzPts val="2040"/>
              <a:buFont typeface="Noto Sans Symbols"/>
              <a:buChar char="●"/>
            </a:pPr>
            <a:r>
              <a:rPr lang="en-US" sz="2400" b="0" i="0" u="none" strike="noStrike" cap="none">
                <a:solidFill>
                  <a:schemeClr val="dk1"/>
                </a:solidFill>
                <a:latin typeface="Source Sans Pro"/>
                <a:ea typeface="Source Sans Pro"/>
                <a:cs typeface="Source Sans Pro"/>
                <a:sym typeface="Source Sans Pro"/>
              </a:rPr>
              <a:t>Describe what skill level your students should display at the end of the course</a:t>
            </a:r>
            <a:endParaRPr/>
          </a:p>
        </p:txBody>
      </p:sp>
      <p:sp>
        <p:nvSpPr>
          <p:cNvPr id="1187" name="Google Shape;1187;p126">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91</a:t>
            </a:fld>
            <a:endParaRPr sz="1800">
              <a:solidFill>
                <a:srgbClr val="FFFFFF"/>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28"/>
          <p:cNvSpPr txBox="1">
            <a:spLocks noGrp="1"/>
          </p:cNvSpPr>
          <p:nvPr>
            <p:ph type="title"/>
          </p:nvPr>
        </p:nvSpPr>
        <p:spPr>
          <a:xfrm>
            <a:off x="914400" y="274637"/>
            <a:ext cx="7772400" cy="803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800"/>
              <a:buNone/>
            </a:pPr>
            <a:r>
              <a:rPr lang="en-US" sz="4800" dirty="0">
                <a:solidFill>
                  <a:srgbClr val="70659A"/>
                </a:solidFill>
              </a:rPr>
              <a:t>Core Idea </a:t>
            </a:r>
            <a:r>
              <a:rPr lang="en-US" sz="4800" dirty="0">
                <a:solidFill>
                  <a:schemeClr val="lt1"/>
                </a:solidFill>
              </a:rPr>
              <a:t>– 6 </a:t>
            </a:r>
            <a:endParaRPr dirty="0"/>
          </a:p>
        </p:txBody>
      </p:sp>
      <p:sp>
        <p:nvSpPr>
          <p:cNvPr id="1203" name="Google Shape;1203;p128"/>
          <p:cNvSpPr txBox="1">
            <a:spLocks noGrp="1"/>
          </p:cNvSpPr>
          <p:nvPr>
            <p:ph type="body" idx="1"/>
          </p:nvPr>
        </p:nvSpPr>
        <p:spPr>
          <a:xfrm>
            <a:off x="536713" y="1422400"/>
            <a:ext cx="8150087" cy="4133574"/>
          </a:xfrm>
          <a:prstGeom prst="rect">
            <a:avLst/>
          </a:prstGeom>
          <a:solidFill>
            <a:srgbClr val="F9A45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3060"/>
              <a:buNone/>
            </a:pPr>
            <a:endParaRPr sz="3600">
              <a:solidFill>
                <a:srgbClr val="FFFFFF"/>
              </a:solidFill>
            </a:endParaRPr>
          </a:p>
          <a:p>
            <a:pPr marL="0" lvl="0" indent="0" algn="ctr" rtl="0">
              <a:spcBef>
                <a:spcPts val="0"/>
              </a:spcBef>
              <a:spcAft>
                <a:spcPts val="0"/>
              </a:spcAft>
              <a:buSzPts val="3060"/>
              <a:buNone/>
            </a:pPr>
            <a:r>
              <a:rPr lang="en-US" sz="3600">
                <a:solidFill>
                  <a:schemeClr val="dk1"/>
                </a:solidFill>
              </a:rPr>
              <a:t>Classroom and campus cultures that make some of the biggest gains in student growth do so by moving their focus from “what was taught” to “what was learned.” </a:t>
            </a:r>
            <a:endParaRPr/>
          </a:p>
        </p:txBody>
      </p:sp>
      <p:sp>
        <p:nvSpPr>
          <p:cNvPr id="1204" name="Google Shape;1204;p128">
            <a:extLst>
              <a:ext uri="{C183D7F6-B498-43B3-948B-1728B52AA6E4}">
                <adec:decorative xmlns:adec="http://schemas.microsoft.com/office/drawing/2017/decorative" val="1"/>
              </a:ext>
            </a:extLst>
          </p:cNvPr>
          <p:cNvSpPr>
            <a:spLocks noGrp="1"/>
          </p:cNvSpPr>
          <p:nvPr>
            <p:ph type="sldNum" idx="12"/>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92</a:t>
            </a:fld>
            <a:endParaRPr sz="1800">
              <a:solidFill>
                <a:srgbClr val="FFFFFF"/>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29"/>
          <p:cNvSpPr txBox="1">
            <a:spLocks noGrp="1"/>
          </p:cNvSpPr>
          <p:nvPr>
            <p:ph type="title" idx="4294967295"/>
          </p:nvPr>
        </p:nvSpPr>
        <p:spPr>
          <a:xfrm>
            <a:off x="152400" y="76200"/>
            <a:ext cx="8915400" cy="1092200"/>
          </a:xfrm>
          <a:prstGeom prst="rect">
            <a:avLst/>
          </a:prstGeom>
          <a:solidFill>
            <a:srgbClr val="70659A"/>
          </a:solidFill>
          <a:ln>
            <a:noFill/>
          </a:ln>
        </p:spPr>
        <p:txBody>
          <a:bodyPr spcFirstLastPara="1" wrap="square" lIns="91425" tIns="45700" rIns="91425" bIns="45700" anchor="t" anchorCtr="0">
            <a:noAutofit/>
          </a:bodyPr>
          <a:lstStyle/>
          <a:p>
            <a:pPr marL="255985" marR="0" lvl="0" indent="-255985" algn="l" rtl="0">
              <a:lnSpc>
                <a:spcPct val="100000"/>
              </a:lnSpc>
              <a:spcBef>
                <a:spcPts val="0"/>
              </a:spcBef>
              <a:spcAft>
                <a:spcPts val="0"/>
              </a:spcAft>
              <a:buClr>
                <a:schemeClr val="lt1"/>
              </a:buClr>
              <a:buSzPts val="3500"/>
              <a:buFont typeface="Arial"/>
              <a:buNone/>
            </a:pPr>
            <a:r>
              <a:rPr lang="en-US" sz="3500" b="0" i="0" u="none" strike="noStrike" cap="none" dirty="0">
                <a:solidFill>
                  <a:schemeClr val="lt1"/>
                </a:solidFill>
                <a:latin typeface="Source Sans Pro"/>
                <a:ea typeface="Source Sans Pro"/>
                <a:cs typeface="Source Sans Pro"/>
                <a:sym typeface="Source Sans Pro"/>
              </a:rPr>
              <a:t>Success Criteria for Writing an Effective Targeted Skill </a:t>
            </a:r>
            <a:r>
              <a:rPr lang="en-US" sz="3500" b="0" i="0" u="none" strike="noStrike" cap="none" dirty="0">
                <a:solidFill>
                  <a:schemeClr val="lt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6"/>
                  </a:ext>
                </a:extLst>
              </a:rPr>
              <a:t>Profile</a:t>
            </a:r>
            <a:endParaRPr dirty="0"/>
          </a:p>
        </p:txBody>
      </p:sp>
      <p:sp>
        <p:nvSpPr>
          <p:cNvPr id="1211" name="Google Shape;1211;p129"/>
          <p:cNvSpPr txBox="1">
            <a:spLocks noGrp="1"/>
          </p:cNvSpPr>
          <p:nvPr>
            <p:ph type="body" idx="1"/>
          </p:nvPr>
        </p:nvSpPr>
        <p:spPr>
          <a:xfrm>
            <a:off x="76200" y="1321904"/>
            <a:ext cx="8769178" cy="471603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Articulates skills for the end of the year</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Differentiates between levels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Descriptors align to skill statement </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Can be assessed in multiple ways</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dirty="0"/>
          </a:p>
          <a:p>
            <a:pPr marL="514350" lvl="0" indent="-514350" algn="l" rtl="0">
              <a:spcBef>
                <a:spcPts val="540"/>
              </a:spcBef>
              <a:spcAft>
                <a:spcPts val="0"/>
              </a:spcAft>
              <a:buClr>
                <a:srgbClr val="000000"/>
              </a:buClr>
              <a:buSzPts val="2700"/>
              <a:buFont typeface="Source Sans Pro"/>
              <a:buAutoNum type="arabicPeriod"/>
            </a:pPr>
            <a:r>
              <a:rPr lang="en-US" dirty="0">
                <a:solidFill>
                  <a:srgbClr val="000000"/>
                </a:solidFill>
                <a:latin typeface="Source Sans Pro"/>
                <a:ea typeface="Source Sans Pro"/>
                <a:cs typeface="Source Sans Pro"/>
                <a:sym typeface="Source Sans Pro"/>
              </a:rPr>
              <a:t>Reflects high, yet reasonable</a:t>
            </a:r>
            <a:r>
              <a:rPr lang="en-US" dirty="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7"/>
                  </a:ext>
                </a:extLst>
              </a:rPr>
              <a:t> </a:t>
            </a:r>
            <a:r>
              <a:rPr lang="en-US" dirty="0">
                <a:solidFill>
                  <a:srgbClr val="000000"/>
                </a:solidFill>
                <a:latin typeface="Source Sans Pro"/>
                <a:ea typeface="Source Sans Pro"/>
                <a:cs typeface="Source Sans Pro"/>
                <a:sym typeface="Source Sans Pro"/>
              </a:rPr>
              <a:t>expectations for student growth</a:t>
            </a:r>
            <a:endParaRPr dirty="0">
              <a:latin typeface="Source Sans Pro"/>
              <a:ea typeface="Source Sans Pro"/>
              <a:cs typeface="Source Sans Pro"/>
              <a:sym typeface="Source Sans Pro"/>
            </a:endParaRPr>
          </a:p>
          <a:p>
            <a:pPr marL="255985" lvl="0" indent="-255985" algn="l" rtl="0">
              <a:spcBef>
                <a:spcPts val="540"/>
              </a:spcBef>
              <a:spcAft>
                <a:spcPts val="0"/>
              </a:spcAft>
              <a:buNone/>
            </a:pPr>
            <a:endParaRPr dirty="0"/>
          </a:p>
        </p:txBody>
      </p:sp>
      <p:sp>
        <p:nvSpPr>
          <p:cNvPr id="1212" name="Google Shape;1212;p129">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93</a:t>
            </a:fld>
            <a:endParaRPr sz="1800">
              <a:solidFill>
                <a:srgbClr val="FFFFFF"/>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30"/>
          <p:cNvSpPr txBox="1">
            <a:spLocks noGrp="1"/>
          </p:cNvSpPr>
          <p:nvPr>
            <p:ph type="title"/>
          </p:nvPr>
        </p:nvSpPr>
        <p:spPr>
          <a:xfrm>
            <a:off x="281843" y="223981"/>
            <a:ext cx="8469611" cy="7078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000" b="0" dirty="0">
                <a:solidFill>
                  <a:srgbClr val="70659A"/>
                </a:solidFill>
              </a:rPr>
              <a:t>Targeted Skill Profile: Exemplar</a:t>
            </a:r>
            <a:endParaRPr dirty="0"/>
          </a:p>
        </p:txBody>
      </p:sp>
      <p:sp>
        <p:nvSpPr>
          <p:cNvPr id="1219" name="Google Shape;1219;p130"/>
          <p:cNvSpPr txBox="1"/>
          <p:nvPr/>
        </p:nvSpPr>
        <p:spPr>
          <a:xfrm>
            <a:off x="392545" y="931867"/>
            <a:ext cx="870962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8</a:t>
            </a:r>
            <a:r>
              <a:rPr lang="en-US" sz="2000" baseline="30000">
                <a:solidFill>
                  <a:schemeClr val="dk1"/>
                </a:solidFill>
                <a:latin typeface="Source Sans Pro"/>
                <a:ea typeface="Source Sans Pro"/>
                <a:cs typeface="Source Sans Pro"/>
                <a:sym typeface="Source Sans Pro"/>
              </a:rPr>
              <a:t>th</a:t>
            </a:r>
            <a:r>
              <a:rPr lang="en-US" sz="2000">
                <a:solidFill>
                  <a:schemeClr val="dk1"/>
                </a:solidFill>
                <a:latin typeface="Source Sans Pro"/>
                <a:ea typeface="Source Sans Pro"/>
                <a:cs typeface="Source Sans Pro"/>
                <a:sym typeface="Source Sans Pro"/>
              </a:rPr>
              <a:t> Grade ELA Skill Statement:  Students will be able to draw accurate conclusions supported by appropriate textual evidence from informational texts</a:t>
            </a:r>
            <a:endParaRPr sz="2000">
              <a:solidFill>
                <a:schemeClr val="dk1"/>
              </a:solidFill>
              <a:latin typeface="Source Sans Pro"/>
              <a:ea typeface="Source Sans Pro"/>
              <a:cs typeface="Source Sans Pro"/>
              <a:sym typeface="Source Sans Pro"/>
            </a:endParaRPr>
          </a:p>
        </p:txBody>
      </p:sp>
      <p:graphicFrame>
        <p:nvGraphicFramePr>
          <p:cNvPr id="1220" name="Google Shape;1220;p130"/>
          <p:cNvGraphicFramePr/>
          <p:nvPr>
            <p:extLst>
              <p:ext uri="{D42A27DB-BD31-4B8C-83A1-F6EECF244321}">
                <p14:modId xmlns:p14="http://schemas.microsoft.com/office/powerpoint/2010/main" val="405778461"/>
              </p:ext>
            </p:extLst>
          </p:nvPr>
        </p:nvGraphicFramePr>
        <p:xfrm>
          <a:off x="284250" y="1639753"/>
          <a:ext cx="8709625" cy="4993882"/>
        </p:xfrm>
        <a:graphic>
          <a:graphicData uri="http://schemas.openxmlformats.org/drawingml/2006/table">
            <a:tbl>
              <a:tblPr firstRow="1">
                <a:tableStyleId>{52045216-18D2-4814-BB6A-587B3A373916}</a:tableStyleId>
              </a:tblPr>
              <a:tblGrid>
                <a:gridCol w="1440277">
                  <a:extLst>
                    <a:ext uri="{9D8B030D-6E8A-4147-A177-3AD203B41FA5}">
                      <a16:colId xmlns:a16="http://schemas.microsoft.com/office/drawing/2014/main" val="20000"/>
                    </a:ext>
                  </a:extLst>
                </a:gridCol>
                <a:gridCol w="7269348">
                  <a:extLst>
                    <a:ext uri="{9D8B030D-6E8A-4147-A177-3AD203B41FA5}">
                      <a16:colId xmlns:a16="http://schemas.microsoft.com/office/drawing/2014/main" val="20001"/>
                    </a:ext>
                  </a:extLst>
                </a:gridCol>
              </a:tblGrid>
              <a:tr h="678250">
                <a:tc>
                  <a:txBody>
                    <a:bodyPr/>
                    <a:lstStyle/>
                    <a:p>
                      <a:pPr marL="144780" marR="0" lvl="0" indent="-120015" algn="ctr" rtl="0">
                        <a:lnSpc>
                          <a:spcPct val="95000"/>
                        </a:lnSpc>
                        <a:spcBef>
                          <a:spcPts val="0"/>
                        </a:spcBef>
                        <a:spcAft>
                          <a:spcPts val="0"/>
                        </a:spcAft>
                        <a:buNone/>
                      </a:pPr>
                      <a:r>
                        <a:rPr lang="en-US" sz="1800"/>
                        <a:t>Well Above Typical Skill</a:t>
                      </a:r>
                      <a:endParaRPr sz="1800" b="0">
                        <a:solidFill>
                          <a:schemeClr val="dk1"/>
                        </a:solidFill>
                        <a:latin typeface="Calibri"/>
                        <a:ea typeface="Calibri"/>
                        <a:cs typeface="Calibri"/>
                        <a:sym typeface="Calibri"/>
                      </a:endParaRPr>
                    </a:p>
                  </a:txBody>
                  <a:tcPr marL="0" marR="0" marT="0" marB="0"/>
                </a:tc>
                <a:tc>
                  <a:txBody>
                    <a:bodyPr/>
                    <a:lstStyle/>
                    <a:p>
                      <a:pPr marL="25400" marR="0" lvl="0" indent="0" algn="l" rtl="0">
                        <a:lnSpc>
                          <a:spcPct val="68055"/>
                        </a:lnSpc>
                        <a:spcBef>
                          <a:spcPts val="0"/>
                        </a:spcBef>
                        <a:spcAft>
                          <a:spcPts val="0"/>
                        </a:spcAft>
                        <a:buNone/>
                      </a:pPr>
                      <a:endParaRPr sz="1800" dirty="0"/>
                    </a:p>
                    <a:p>
                      <a:pPr marL="25400" marR="0" lvl="0" indent="0" algn="l" rtl="0">
                        <a:lnSpc>
                          <a:spcPct val="100000"/>
                        </a:lnSpc>
                        <a:spcBef>
                          <a:spcPts val="0"/>
                        </a:spcBef>
                        <a:spcAft>
                          <a:spcPts val="0"/>
                        </a:spcAft>
                        <a:buNone/>
                      </a:pPr>
                      <a:r>
                        <a:rPr lang="en-US" sz="1800" dirty="0"/>
                        <a:t>Students can draw accurate conclusions from above grade-level informational texts and support conclusions with optimal evidence that deepens conclusions.</a:t>
                      </a:r>
                      <a:endParaRPr sz="1800" b="0" dirty="0">
                        <a:solidFill>
                          <a:schemeClr val="dk1"/>
                        </a:solidFill>
                        <a:latin typeface="Calibri"/>
                        <a:ea typeface="Calibri"/>
                        <a:cs typeface="Calibri"/>
                        <a:sym typeface="Calibri"/>
                      </a:endParaRPr>
                    </a:p>
                  </a:txBody>
                  <a:tcPr/>
                </a:tc>
                <a:extLst>
                  <a:ext uri="{0D108BD9-81ED-4DB2-BD59-A6C34878D82A}">
                    <a16:rowId xmlns:a16="http://schemas.microsoft.com/office/drawing/2014/main" val="10000"/>
                  </a:ext>
                </a:extLst>
              </a:tr>
              <a:tr h="862250">
                <a:tc>
                  <a:txBody>
                    <a:bodyPr/>
                    <a:lstStyle/>
                    <a:p>
                      <a:pPr marL="0" marR="0" lvl="0" indent="0" algn="ctr" rtl="0">
                        <a:lnSpc>
                          <a:spcPct val="107000"/>
                        </a:lnSpc>
                        <a:spcBef>
                          <a:spcPts val="0"/>
                        </a:spcBef>
                        <a:spcAft>
                          <a:spcPts val="0"/>
                        </a:spcAft>
                        <a:buNone/>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8"/>
                            </a:ext>
                          </a:extLst>
                        </a:rPr>
                        <a:t> Above Typical Skill</a:t>
                      </a:r>
                      <a:endParaRPr sz="1800">
                        <a:latin typeface="Calibri"/>
                        <a:ea typeface="Calibri"/>
                        <a:cs typeface="Calibri"/>
                        <a:sym typeface="Calibri"/>
                      </a:endParaRPr>
                    </a:p>
                  </a:txBody>
                  <a:tcPr marL="0" marR="0" marT="0" marB="0"/>
                </a:tc>
                <a:tc>
                  <a:txBody>
                    <a:bodyPr/>
                    <a:lstStyle/>
                    <a:p>
                      <a:pPr marL="0" marR="0" lvl="0" indent="0" algn="l" rtl="0">
                        <a:lnSpc>
                          <a:spcPct val="107000"/>
                        </a:lnSpc>
                        <a:spcBef>
                          <a:spcPts val="0"/>
                        </a:spcBef>
                        <a:spcAft>
                          <a:spcPts val="0"/>
                        </a:spcAft>
                        <a:buNone/>
                      </a:pP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9"/>
                            </a:ext>
                          </a:extLst>
                        </a:rPr>
                        <a:t>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0"/>
                            </a:ext>
                          </a:extLst>
                        </a:rPr>
                        <a:t>Students can draw accurate conclusions from above grade-level informational texts and support conclusions with appropriate although not always optimal evidence.</a:t>
                      </a:r>
                      <a:endParaRPr sz="1800" dirty="0">
                        <a:latin typeface="Calibri"/>
                        <a:ea typeface="Calibri"/>
                        <a:cs typeface="Calibri"/>
                        <a:sym typeface="Calibri"/>
                      </a:endParaRPr>
                    </a:p>
                  </a:txBody>
                  <a:tcPr/>
                </a:tc>
                <a:extLst>
                  <a:ext uri="{0D108BD9-81ED-4DB2-BD59-A6C34878D82A}">
                    <a16:rowId xmlns:a16="http://schemas.microsoft.com/office/drawing/2014/main" val="10001"/>
                  </a:ext>
                </a:extLst>
              </a:tr>
              <a:tr h="862250">
                <a:tc>
                  <a:txBody>
                    <a:bodyPr/>
                    <a:lstStyle/>
                    <a:p>
                      <a:pPr marL="0" marR="0" lvl="0" indent="0" algn="ctr" rtl="0">
                        <a:lnSpc>
                          <a:spcPct val="107000"/>
                        </a:lnSpc>
                        <a:spcBef>
                          <a:spcPts val="0"/>
                        </a:spcBef>
                        <a:spcAft>
                          <a:spcPts val="0"/>
                        </a:spcAft>
                        <a:buNone/>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1"/>
                            </a:ext>
                          </a:extLst>
                        </a:rPr>
                        <a:t> Typical Skill</a:t>
                      </a:r>
                      <a:endParaRPr sz="1800">
                        <a:latin typeface="Calibri"/>
                        <a:ea typeface="Calibri"/>
                        <a:cs typeface="Calibri"/>
                        <a:sym typeface="Calibri"/>
                      </a:endParaRPr>
                    </a:p>
                  </a:txBody>
                  <a:tcPr marL="0" marR="0" marT="0" marB="0"/>
                </a:tc>
                <a:tc>
                  <a:txBody>
                    <a:bodyPr/>
                    <a:lstStyle/>
                    <a:p>
                      <a:pPr marL="0" marR="0" lvl="0" indent="0" algn="l" rtl="0">
                        <a:lnSpc>
                          <a:spcPct val="107000"/>
                        </a:lnSpc>
                        <a:spcBef>
                          <a:spcPts val="0"/>
                        </a:spcBef>
                        <a:spcAft>
                          <a:spcPts val="0"/>
                        </a:spcAft>
                        <a:buNone/>
                      </a:pP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2"/>
                            </a:ext>
                          </a:extLst>
                        </a:rPr>
                        <a:t> Students can draw accurate conclusions from grade level informational texts and support conclusions with appropriate although not always optimal evidence.</a:t>
                      </a:r>
                      <a:endParaRPr sz="1800" dirty="0">
                        <a:latin typeface="Calibri"/>
                        <a:ea typeface="Calibri"/>
                        <a:cs typeface="Calibri"/>
                        <a:sym typeface="Calibri"/>
                      </a:endParaRPr>
                    </a:p>
                  </a:txBody>
                  <a:tcPr/>
                </a:tc>
                <a:extLst>
                  <a:ext uri="{0D108BD9-81ED-4DB2-BD59-A6C34878D82A}">
                    <a16:rowId xmlns:a16="http://schemas.microsoft.com/office/drawing/2014/main" val="10002"/>
                  </a:ext>
                </a:extLst>
              </a:tr>
              <a:tr h="862250">
                <a:tc>
                  <a:txBody>
                    <a:bodyPr/>
                    <a:lstStyle/>
                    <a:p>
                      <a:pPr marL="0" marR="0" lvl="0" indent="0" algn="ctr" rtl="0">
                        <a:lnSpc>
                          <a:spcPct val="107000"/>
                        </a:lnSpc>
                        <a:spcBef>
                          <a:spcPts val="0"/>
                        </a:spcBef>
                        <a:spcAft>
                          <a:spcPts val="0"/>
                        </a:spcAft>
                        <a:buNone/>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3"/>
                            </a:ext>
                          </a:extLst>
                        </a:rPr>
                        <a:t> Below Typical Skill</a:t>
                      </a:r>
                      <a:endParaRPr sz="1800">
                        <a:latin typeface="Calibri"/>
                        <a:ea typeface="Calibri"/>
                        <a:cs typeface="Calibri"/>
                        <a:sym typeface="Calibri"/>
                      </a:endParaRPr>
                    </a:p>
                  </a:txBody>
                  <a:tcPr marL="0" marR="0" marT="0" marB="0"/>
                </a:tc>
                <a:tc>
                  <a:txBody>
                    <a:bodyPr/>
                    <a:lstStyle/>
                    <a:p>
                      <a:pPr marL="78740" marR="255270" lvl="0" indent="0" algn="l" rtl="0">
                        <a:lnSpc>
                          <a:spcPct val="107000"/>
                        </a:lnSpc>
                        <a:spcBef>
                          <a:spcPts val="0"/>
                        </a:spcBef>
                        <a:spcAft>
                          <a:spcPts val="0"/>
                        </a:spcAft>
                        <a:buNone/>
                      </a:pPr>
                      <a:r>
                        <a:rPr lang="en-US" sz="1800" dirty="0"/>
                        <a:t>Students can draw accurate conclusions most of the time from grade-level informational texts and attempt to support conclusions with textual evidence, but the evidence isn’t always appropriate.</a:t>
                      </a:r>
                      <a:endParaRPr sz="1800" dirty="0">
                        <a:latin typeface="Calibri"/>
                        <a:ea typeface="Calibri"/>
                        <a:cs typeface="Calibri"/>
                        <a:sym typeface="Calibri"/>
                      </a:endParaRPr>
                    </a:p>
                  </a:txBody>
                  <a:tcPr/>
                </a:tc>
                <a:extLst>
                  <a:ext uri="{0D108BD9-81ED-4DB2-BD59-A6C34878D82A}">
                    <a16:rowId xmlns:a16="http://schemas.microsoft.com/office/drawing/2014/main" val="10003"/>
                  </a:ext>
                </a:extLst>
              </a:tr>
              <a:tr h="1016750">
                <a:tc>
                  <a:txBody>
                    <a:bodyPr/>
                    <a:lstStyle/>
                    <a:p>
                      <a:pPr marL="0" marR="0" lvl="0" indent="0" algn="ctr" rtl="0">
                        <a:lnSpc>
                          <a:spcPct val="107000"/>
                        </a:lnSpc>
                        <a:spcBef>
                          <a:spcPts val="0"/>
                        </a:spcBef>
                        <a:spcAft>
                          <a:spcPts val="0"/>
                        </a:spcAft>
                        <a:buNone/>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4"/>
                            </a:ext>
                          </a:extLst>
                        </a:rPr>
                        <a:t>Well Below Typical Skill</a:t>
                      </a:r>
                      <a:endParaRPr sz="1800">
                        <a:latin typeface="Calibri"/>
                        <a:ea typeface="Calibri"/>
                        <a:cs typeface="Calibri"/>
                        <a:sym typeface="Calibri"/>
                      </a:endParaRPr>
                    </a:p>
                  </a:txBody>
                  <a:tcPr marL="0" marR="0" marT="0" marB="0"/>
                </a:tc>
                <a:tc>
                  <a:txBody>
                    <a:bodyPr/>
                    <a:lstStyle/>
                    <a:p>
                      <a:pPr marL="78740" marR="278765" lvl="0" indent="0" algn="l" rtl="0">
                        <a:lnSpc>
                          <a:spcPct val="107000"/>
                        </a:lnSpc>
                        <a:spcBef>
                          <a:spcPts val="0"/>
                        </a:spcBef>
                        <a:spcAft>
                          <a:spcPts val="0"/>
                        </a:spcAft>
                        <a:buNone/>
                      </a:pPr>
                      <a:r>
                        <a:rPr lang="en-US" sz="1800" dirty="0"/>
                        <a:t>Students can draw accurate conclusions some of the time from grade-level informational texts, but don’t attempt to support conclusions or, when prompted, support conclusions with inappropriate evidence.</a:t>
                      </a:r>
                      <a:endParaRPr sz="1800" dirty="0">
                        <a:latin typeface="Calibri"/>
                        <a:ea typeface="Calibri"/>
                        <a:cs typeface="Calibri"/>
                        <a:sym typeface="Calibri"/>
                      </a:endParaRPr>
                    </a:p>
                  </a:txBody>
                  <a:tcPr/>
                </a:tc>
                <a:extLst>
                  <a:ext uri="{0D108BD9-81ED-4DB2-BD59-A6C34878D82A}">
                    <a16:rowId xmlns:a16="http://schemas.microsoft.com/office/drawing/2014/main" val="10004"/>
                  </a:ext>
                </a:extLst>
              </a:tr>
            </a:tbl>
          </a:graphicData>
        </a:graphic>
      </p:graphicFrame>
      <p:sp>
        <p:nvSpPr>
          <p:cNvPr id="1221" name="Google Shape;1221;p130">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94</a:t>
            </a:fld>
            <a:endParaRPr sz="1800">
              <a:solidFill>
                <a:srgbClr val="FFFFFF"/>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8" name="Google Shape;1228;g110fbc43727_0_72"/>
          <p:cNvSpPr txBox="1">
            <a:spLocks noGrp="1"/>
          </p:cNvSpPr>
          <p:nvPr>
            <p:ph type="title" idx="4294967295"/>
          </p:nvPr>
        </p:nvSpPr>
        <p:spPr>
          <a:xfrm>
            <a:off x="152400" y="76200"/>
            <a:ext cx="8915400" cy="1092200"/>
          </a:xfrm>
          <a:prstGeom prst="rect">
            <a:avLst/>
          </a:prstGeom>
          <a:solidFill>
            <a:srgbClr val="70659A"/>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3500" b="1" i="0" u="none" strike="noStrike" kern="0" cap="none" spc="0" normalizeH="0" baseline="0" noProof="0" dirty="0">
                <a:ln>
                  <a:noFill/>
                </a:ln>
                <a:solidFill>
                  <a:schemeClr val="lt1"/>
                </a:solidFill>
                <a:effectLst/>
                <a:uLnTx/>
                <a:uFillTx/>
                <a:latin typeface="Source Sans Pro"/>
                <a:ea typeface="Source Sans Pro"/>
                <a:cs typeface="Source Sans Pro"/>
                <a:sym typeface="Source Sans Pro"/>
              </a:rPr>
              <a:t>Key Differences: TSP &amp; ISP</a:t>
            </a:r>
          </a:p>
        </p:txBody>
      </p:sp>
      <p:sp>
        <p:nvSpPr>
          <p:cNvPr id="1227" name="Google Shape;1227;g110fbc43727_0_72"/>
          <p:cNvSpPr txBox="1">
            <a:spLocks noGrp="1"/>
          </p:cNvSpPr>
          <p:nvPr>
            <p:ph type="body" idx="1"/>
          </p:nvPr>
        </p:nvSpPr>
        <p:spPr>
          <a:xfrm>
            <a:off x="152400" y="1371600"/>
            <a:ext cx="8229600" cy="4724400"/>
          </a:xfrm>
          <a:prstGeom prst="rect">
            <a:avLst/>
          </a:prstGeom>
        </p:spPr>
        <p:txBody>
          <a:bodyPr spcFirstLastPara="1" wrap="square" lIns="91425" tIns="45700" rIns="91425" bIns="45700" anchor="t" anchorCtr="0">
            <a:noAutofit/>
          </a:bodyPr>
          <a:lstStyle/>
          <a:p>
            <a:pPr marL="457200" lvl="0" indent="-419100" algn="l" rtl="0">
              <a:spcBef>
                <a:spcPts val="0"/>
              </a:spcBef>
              <a:spcAft>
                <a:spcPts val="0"/>
              </a:spcAft>
              <a:buSzPts val="3000"/>
              <a:buFont typeface="Calibri"/>
              <a:buChar char="●"/>
            </a:pPr>
            <a:r>
              <a:rPr lang="en-US" sz="3000" dirty="0">
                <a:latin typeface="Calibri"/>
                <a:ea typeface="Calibri"/>
                <a:cs typeface="Calibri"/>
                <a:sym typeface="Calibri"/>
              </a:rPr>
              <a:t>Read TSP on p. 25 - Teacher Orientation Manual</a:t>
            </a:r>
            <a:endParaRPr sz="3000" dirty="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dirty="0">
                <a:latin typeface="Calibri"/>
                <a:ea typeface="Calibri"/>
                <a:cs typeface="Calibri"/>
                <a:sym typeface="Calibri"/>
              </a:rPr>
              <a:t>Compare with the ISP on p. 6 </a:t>
            </a:r>
          </a:p>
          <a:p>
            <a:pPr marL="457200" lvl="0" indent="-419100" algn="l" rtl="0">
              <a:spcBef>
                <a:spcPts val="0"/>
              </a:spcBef>
              <a:spcAft>
                <a:spcPts val="0"/>
              </a:spcAft>
              <a:buSzPts val="3000"/>
              <a:buFont typeface="Calibri"/>
              <a:buChar char="●"/>
            </a:pPr>
            <a:r>
              <a:rPr lang="en-US" sz="30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5"/>
                  </a:ext>
                </a:extLst>
              </a:rPr>
              <a:t>Consider</a:t>
            </a:r>
            <a:r>
              <a:rPr lang="en-US" sz="3000" dirty="0">
                <a:latin typeface="Calibri"/>
                <a:ea typeface="Calibri"/>
                <a:cs typeface="Calibri"/>
                <a:sym typeface="Calibri"/>
              </a:rPr>
              <a:t> questions and jot thoughts on p. 50:</a:t>
            </a:r>
            <a:endParaRPr sz="3000" dirty="0">
              <a:latin typeface="Calibri"/>
              <a:ea typeface="Calibri"/>
              <a:cs typeface="Calibri"/>
              <a:sym typeface="Calibri"/>
            </a:endParaRPr>
          </a:p>
          <a:p>
            <a:pPr marL="457200" lvl="0" indent="0" algn="l" rtl="0">
              <a:spcBef>
                <a:spcPts val="0"/>
              </a:spcBef>
              <a:spcAft>
                <a:spcPts val="0"/>
              </a:spcAft>
              <a:buNone/>
            </a:pPr>
            <a:endParaRPr sz="3000" dirty="0">
              <a:latin typeface="Calibri"/>
              <a:ea typeface="Calibri"/>
              <a:cs typeface="Calibri"/>
              <a:sym typeface="Calibri"/>
            </a:endParaRPr>
          </a:p>
          <a:p>
            <a:pPr marL="914400" lvl="0" indent="-431800" algn="l" rtl="0">
              <a:lnSpc>
                <a:spcPct val="115000"/>
              </a:lnSpc>
              <a:spcBef>
                <a:spcPts val="0"/>
              </a:spcBef>
              <a:spcAft>
                <a:spcPts val="0"/>
              </a:spcAft>
              <a:buSzPts val="3200"/>
              <a:buFont typeface="Calibri"/>
              <a:buChar char="●"/>
            </a:pPr>
            <a:r>
              <a:rPr lang="en-US" sz="3200" b="1" dirty="0">
                <a:latin typeface="Calibri"/>
                <a:ea typeface="Calibri"/>
                <a:cs typeface="Calibri"/>
                <a:sym typeface="Calibri"/>
              </a:rPr>
              <a:t>What are some key differences between the ISP for this course and the TSP?</a:t>
            </a:r>
            <a:endParaRPr sz="3200" b="1" dirty="0">
              <a:latin typeface="Calibri"/>
              <a:ea typeface="Calibri"/>
              <a:cs typeface="Calibri"/>
              <a:sym typeface="Calibri"/>
            </a:endParaRPr>
          </a:p>
          <a:p>
            <a:pPr marL="914400" lvl="0" indent="-431800" algn="l" rtl="0">
              <a:lnSpc>
                <a:spcPct val="115000"/>
              </a:lnSpc>
              <a:spcBef>
                <a:spcPts val="0"/>
              </a:spcBef>
              <a:spcAft>
                <a:spcPts val="0"/>
              </a:spcAft>
              <a:buSzPts val="3200"/>
              <a:buFont typeface="Calibri"/>
              <a:buChar char="●"/>
            </a:pPr>
            <a:r>
              <a:rPr lang="en-US" sz="3200" b="1" dirty="0">
                <a:latin typeface="Calibri"/>
                <a:ea typeface="Calibri"/>
                <a:cs typeface="Calibri"/>
                <a:sym typeface="Calibri"/>
              </a:rPr>
              <a:t>How does this TSP align to the Success Criteria for a TSP?</a:t>
            </a:r>
            <a:endParaRPr sz="3200" b="1" dirty="0">
              <a:latin typeface="Calibri"/>
              <a:ea typeface="Calibri"/>
              <a:cs typeface="Calibri"/>
              <a:sym typeface="Calibri"/>
            </a:endParaRPr>
          </a:p>
          <a:p>
            <a:pPr marL="457200" lvl="0" indent="-317500" algn="l" rtl="0">
              <a:spcBef>
                <a:spcPts val="0"/>
              </a:spcBef>
              <a:spcAft>
                <a:spcPts val="0"/>
              </a:spcAft>
              <a:buSzPts val="1400"/>
              <a:buChar char="●"/>
            </a:pPr>
            <a:endParaRPr dirty="0"/>
          </a:p>
        </p:txBody>
      </p:sp>
      <p:sp>
        <p:nvSpPr>
          <p:cNvPr id="4" name="Google Shape;1171;p124">
            <a:extLst>
              <a:ext uri="{FF2B5EF4-FFF2-40B4-BE49-F238E27FC236}">
                <a16:creationId xmlns:a16="http://schemas.microsoft.com/office/drawing/2014/main" id="{910E3E50-8D9E-4DE3-BB3A-ED0B9DE8D5BA}"/>
              </a:ext>
              <a:ext uri="{C183D7F6-B498-43B3-948B-1728B52AA6E4}">
                <adec:decorative xmlns:adec="http://schemas.microsoft.com/office/drawing/2017/decorative" val="1"/>
              </a:ext>
            </a:extLst>
          </p:cNvPr>
          <p:cNvSpPr>
            <a:spLocks noGrp="1"/>
          </p:cNvSpPr>
          <p:nvPr>
            <p:ph type="sldNum" idx="12"/>
          </p:nvPr>
        </p:nvSpPr>
        <p:spPr>
          <a:xfrm>
            <a:off x="8441765" y="6212916"/>
            <a:ext cx="552110" cy="502381"/>
          </a:xfrm>
          <a:prstGeom prst="ellipse">
            <a:avLst/>
          </a:prstGeom>
          <a:solidFill>
            <a:schemeClr val="accent1"/>
          </a:solidFill>
          <a:ln>
            <a:noFill/>
          </a:ln>
        </p:spPr>
        <p:txBody>
          <a:bodyPr spcFirstLastPara="1" wrap="square" lIns="0" tIns="0" rIns="0" bIns="0" anchor="ctr" anchorCtr="1">
            <a:noAutofit/>
          </a:bodyPr>
          <a:lstStyle/>
          <a:p>
            <a:pPr marL="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95</a:t>
            </a:fld>
            <a:endParaRPr sz="1800">
              <a:solidFill>
                <a:srgbClr val="FFFFFF"/>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31"/>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a:t>
            </a:r>
            <a:endParaRPr dirty="0"/>
          </a:p>
        </p:txBody>
      </p:sp>
      <p:sp>
        <p:nvSpPr>
          <p:cNvPr id="1235" name="Google Shape;1235;p131"/>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36" name="Google Shape;1236;p131"/>
          <p:cNvGraphicFramePr/>
          <p:nvPr/>
        </p:nvGraphicFramePr>
        <p:xfrm>
          <a:off x="113016" y="1674274"/>
          <a:ext cx="4083050" cy="387671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3362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end of the year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51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20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Reflects high, yet reasonable expectations for student growth</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237" name="Google Shape;1237;p131"/>
          <p:cNvGraphicFramePr/>
          <p:nvPr/>
        </p:nvGraphicFramePr>
        <p:xfrm>
          <a:off x="4345970" y="1674274"/>
          <a:ext cx="4685000" cy="4826040"/>
        </p:xfrm>
        <a:graphic>
          <a:graphicData uri="http://schemas.openxmlformats.org/drawingml/2006/table">
            <a:tbl>
              <a:tblPr firstRow="1" bandRow="1">
                <a:noFill/>
                <a:tableStyleId>{52045216-18D2-4814-BB6A-587B3A373916}</a:tableStyleId>
              </a:tblPr>
              <a:tblGrid>
                <a:gridCol w="1068500">
                  <a:extLst>
                    <a:ext uri="{9D8B030D-6E8A-4147-A177-3AD203B41FA5}">
                      <a16:colId xmlns:a16="http://schemas.microsoft.com/office/drawing/2014/main" val="20000"/>
                    </a:ext>
                  </a:extLst>
                </a:gridCol>
                <a:gridCol w="3616500">
                  <a:extLst>
                    <a:ext uri="{9D8B030D-6E8A-4147-A177-3AD203B41FA5}">
                      <a16:colId xmlns:a16="http://schemas.microsoft.com/office/drawing/2014/main" val="20001"/>
                    </a:ext>
                  </a:extLst>
                </a:gridCol>
              </a:tblGrid>
              <a:tr h="44220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6"/>
                            </a:ext>
                          </a:extLst>
                        </a:rPr>
                        <a:t>Partial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Skill Descriptors</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7"/>
                            </a:ext>
                          </a:extLst>
                        </a:rPr>
                        <a:t>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8"/>
                          </a:ext>
                        </a:extLst>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9"/>
                            </a:ext>
                          </a:extLst>
                        </a:rPr>
                        <a:t>Above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a:latin typeface="Source Sans Pro"/>
                          <a:ea typeface="Source Sans Pro"/>
                          <a:cs typeface="Source Sans Pro"/>
                          <a:sym typeface="Source Sans Pro"/>
                        </a:rPr>
                        <a:t>Students can draw accurate conclusions from above grade-level informational texts and support conclusions with appropriate although not always optimal evidence.</a:t>
                      </a:r>
                      <a:endParaRPr sz="180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0"/>
                            </a:ext>
                          </a:extLst>
                        </a:rPr>
                        <a:t>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latin typeface="Source Sans Pro"/>
                          <a:ea typeface="Source Sans Pro"/>
                          <a:cs typeface="Source Sans Pro"/>
                          <a:sym typeface="Source Sans Pro"/>
                        </a:rPr>
                        <a:t>Students can draw accurate conclusions from grade level informational texts and support conclusions with appropriate although not always optimal evidence.</a:t>
                      </a: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38" name="Google Shape;1238;p131">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96</a:t>
            </a:fld>
            <a:endParaRPr sz="1800">
              <a:solidFill>
                <a:srgbClr val="FFFFFF"/>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32"/>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 </a:t>
            </a:r>
            <a:r>
              <a:rPr lang="en-US" sz="4500" b="0" dirty="0"/>
              <a:t>– 3 </a:t>
            </a:r>
            <a:endParaRPr dirty="0"/>
          </a:p>
        </p:txBody>
      </p:sp>
      <p:sp>
        <p:nvSpPr>
          <p:cNvPr id="1245" name="Google Shape;1245;p132"/>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46" name="Google Shape;1246;p132"/>
          <p:cNvGraphicFramePr/>
          <p:nvPr/>
        </p:nvGraphicFramePr>
        <p:xfrm>
          <a:off x="113016" y="1674274"/>
          <a:ext cx="4083050" cy="410855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45375">
                <a:tc>
                  <a:txBody>
                    <a:bodyPr/>
                    <a:lstStyle/>
                    <a:p>
                      <a:pPr marL="0" marR="0" lvl="0" indent="0" algn="l" rtl="0">
                        <a:spcBef>
                          <a:spcPts val="0"/>
                        </a:spcBef>
                        <a:spcAft>
                          <a:spcPts val="0"/>
                        </a:spcAft>
                        <a:buNone/>
                      </a:pPr>
                      <a:r>
                        <a:rPr lang="en-US" sz="1800" b="0" dirty="0">
                          <a:solidFill>
                            <a:schemeClr val="dk1"/>
                          </a:solidFill>
                        </a:rPr>
                        <a:t>Success Criteria of a TSP</a:t>
                      </a:r>
                      <a:endParaRPr dirty="0"/>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60635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1"/>
                            </a:ext>
                          </a:extLst>
                        </a:rPr>
                        <a:t>Articulates skills for the end of the year</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2"/>
                          </a:ext>
                        </a:extLst>
                      </a:endParaRPr>
                    </a:p>
                    <a:p>
                      <a:pPr marL="0" marR="0" lvl="0" indent="0" algn="l" rtl="0">
                        <a:lnSpc>
                          <a:spcPct val="100000"/>
                        </a:lnSpc>
                        <a:spcBef>
                          <a:spcPts val="0"/>
                        </a:spcBef>
                        <a:spcAft>
                          <a:spcPts val="0"/>
                        </a:spcAft>
                        <a:buClr>
                          <a:schemeClr val="dk1"/>
                        </a:buClr>
                        <a:buSzPts val="1800"/>
                        <a:buFont typeface="Source Sans Pro"/>
                        <a:buNone/>
                      </a:pPr>
                      <a:endParaRPr sz="1800">
                        <a:solidFill>
                          <a:srgbClr val="000000"/>
                        </a:solidFill>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31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3"/>
                            </a:ext>
                          </a:extLst>
                        </a:rPr>
                        <a:t>Differentiates between levels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17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4"/>
                            </a:ext>
                          </a:extLst>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753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5"/>
                            </a:ext>
                          </a:extLst>
                        </a:rPr>
                        <a:t>Can be assessed in multiple ways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662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6"/>
                            </a:ext>
                          </a:extLst>
                        </a:rPr>
                        <a:t>Targets are specific to the students in the teacher’s class and based on multiple sources of evidence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0125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7"/>
                            </a:ext>
                          </a:extLst>
                        </a:rPr>
                        <a:t>Reflects high, yet reasonable expectations for student growth</a:t>
                      </a:r>
                      <a:endParaRPr sz="1800" dirty="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8"/>
                          </a:ext>
                        </a:extLst>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247" name="Google Shape;1247;p132" descr="Checkmark next to &quot;Articulates skills for the end of the year&quot; "/>
          <p:cNvPicPr preferRelativeResize="0"/>
          <p:nvPr/>
        </p:nvPicPr>
        <p:blipFill rotWithShape="1">
          <a:blip r:embed="rId3">
            <a:alphaModFix/>
          </a:blip>
          <a:srcRect/>
          <a:stretch/>
        </p:blipFill>
        <p:spPr>
          <a:xfrm>
            <a:off x="3684695" y="2292641"/>
            <a:ext cx="422273" cy="457314"/>
          </a:xfrm>
          <a:prstGeom prst="rect">
            <a:avLst/>
          </a:prstGeom>
          <a:noFill/>
          <a:ln>
            <a:noFill/>
          </a:ln>
        </p:spPr>
      </p:pic>
      <p:pic>
        <p:nvPicPr>
          <p:cNvPr id="1248" name="Google Shape;1248;p132" descr="Checkmark next to &quot;Differentiates between levels&quot; "/>
          <p:cNvPicPr preferRelativeResize="0"/>
          <p:nvPr/>
        </p:nvPicPr>
        <p:blipFill rotWithShape="1">
          <a:blip r:embed="rId3">
            <a:alphaModFix/>
          </a:blip>
          <a:srcRect/>
          <a:stretch/>
        </p:blipFill>
        <p:spPr>
          <a:xfrm>
            <a:off x="3669276" y="2735442"/>
            <a:ext cx="435620" cy="408891"/>
          </a:xfrm>
          <a:prstGeom prst="rect">
            <a:avLst/>
          </a:prstGeom>
          <a:noFill/>
          <a:ln>
            <a:noFill/>
          </a:ln>
        </p:spPr>
      </p:pic>
      <p:pic>
        <p:nvPicPr>
          <p:cNvPr id="1249" name="Google Shape;1249;p132" descr="Checkmark next to &quot;Descriptors align to skill statement&quot; "/>
          <p:cNvPicPr preferRelativeResize="0"/>
          <p:nvPr/>
        </p:nvPicPr>
        <p:blipFill rotWithShape="1">
          <a:blip r:embed="rId3">
            <a:alphaModFix/>
          </a:blip>
          <a:srcRect/>
          <a:stretch/>
        </p:blipFill>
        <p:spPr>
          <a:xfrm>
            <a:off x="3658537" y="3167075"/>
            <a:ext cx="435620" cy="370627"/>
          </a:xfrm>
          <a:prstGeom prst="rect">
            <a:avLst/>
          </a:prstGeom>
          <a:noFill/>
          <a:ln>
            <a:noFill/>
          </a:ln>
        </p:spPr>
      </p:pic>
      <p:pic>
        <p:nvPicPr>
          <p:cNvPr id="1250" name="Google Shape;1250;p132" descr="Checkmark next to &quot;Can be assessed in multiple ways&quot; "/>
          <p:cNvPicPr preferRelativeResize="0"/>
          <p:nvPr/>
        </p:nvPicPr>
        <p:blipFill rotWithShape="1">
          <a:blip r:embed="rId3">
            <a:alphaModFix/>
          </a:blip>
          <a:srcRect/>
          <a:stretch/>
        </p:blipFill>
        <p:spPr>
          <a:xfrm>
            <a:off x="3713236" y="3635625"/>
            <a:ext cx="435620" cy="370627"/>
          </a:xfrm>
          <a:prstGeom prst="rect">
            <a:avLst/>
          </a:prstGeom>
          <a:noFill/>
          <a:ln>
            <a:noFill/>
          </a:ln>
        </p:spPr>
      </p:pic>
      <p:pic>
        <p:nvPicPr>
          <p:cNvPr id="1251" name="Google Shape;1251;p132" descr="Question Mark next to &quot;Targets are specific to the students in the teacher’s class and based on multiple sources of evidence&quot; "/>
          <p:cNvPicPr preferRelativeResize="0"/>
          <p:nvPr/>
        </p:nvPicPr>
        <p:blipFill rotWithShape="1">
          <a:blip r:embed="rId4">
            <a:alphaModFix/>
          </a:blip>
          <a:srcRect/>
          <a:stretch/>
        </p:blipFill>
        <p:spPr>
          <a:xfrm>
            <a:off x="3590155" y="4357258"/>
            <a:ext cx="514741" cy="370627"/>
          </a:xfrm>
          <a:prstGeom prst="rect">
            <a:avLst/>
          </a:prstGeom>
          <a:noFill/>
          <a:ln>
            <a:noFill/>
          </a:ln>
        </p:spPr>
      </p:pic>
      <p:pic>
        <p:nvPicPr>
          <p:cNvPr id="1252" name="Google Shape;1252;p132" descr="Checkmark next to &quot;Reflects high, yet reasonable expectations for student growth&quot; "/>
          <p:cNvPicPr preferRelativeResize="0"/>
          <p:nvPr/>
        </p:nvPicPr>
        <p:blipFill rotWithShape="1">
          <a:blip r:embed="rId3">
            <a:alphaModFix/>
          </a:blip>
          <a:srcRect/>
          <a:stretch/>
        </p:blipFill>
        <p:spPr>
          <a:xfrm>
            <a:off x="3636390" y="5047923"/>
            <a:ext cx="422273" cy="457314"/>
          </a:xfrm>
          <a:prstGeom prst="rect">
            <a:avLst/>
          </a:prstGeom>
          <a:noFill/>
          <a:ln>
            <a:noFill/>
          </a:ln>
        </p:spPr>
      </p:pic>
      <p:graphicFrame>
        <p:nvGraphicFramePr>
          <p:cNvPr id="1253" name="Google Shape;1253;p132"/>
          <p:cNvGraphicFramePr/>
          <p:nvPr/>
        </p:nvGraphicFramePr>
        <p:xfrm>
          <a:off x="4345970" y="1674274"/>
          <a:ext cx="4685000" cy="4826040"/>
        </p:xfrm>
        <a:graphic>
          <a:graphicData uri="http://schemas.openxmlformats.org/drawingml/2006/table">
            <a:tbl>
              <a:tblPr firstRow="1" bandRow="1">
                <a:noFill/>
                <a:tableStyleId>{52045216-18D2-4814-BB6A-587B3A373916}</a:tableStyleId>
              </a:tblPr>
              <a:tblGrid>
                <a:gridCol w="1068500">
                  <a:extLst>
                    <a:ext uri="{9D8B030D-6E8A-4147-A177-3AD203B41FA5}">
                      <a16:colId xmlns:a16="http://schemas.microsoft.com/office/drawing/2014/main" val="20000"/>
                    </a:ext>
                  </a:extLst>
                </a:gridCol>
                <a:gridCol w="3616500">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a:solidFill>
                            <a:schemeClr val="dk1"/>
                          </a:solidFill>
                          <a:latin typeface="Source Sans Pro"/>
                          <a:ea typeface="Source Sans Pro"/>
                          <a:cs typeface="Source Sans Pro"/>
                          <a:sym typeface="Source Sans Pro"/>
                        </a:rPr>
                        <a:t>Partial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Skill Descriptors</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Above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a:latin typeface="Source Sans Pro"/>
                          <a:ea typeface="Source Sans Pro"/>
                          <a:cs typeface="Source Sans Pro"/>
                          <a:sym typeface="Source Sans Pro"/>
                        </a:rPr>
                        <a:t>Students can draw accurate conclusions from above grade-level informational texts and support conclusions with appropriate although not always optimal evidence.</a:t>
                      </a:r>
                      <a:endParaRPr sz="180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latin typeface="Source Sans Pro"/>
                          <a:ea typeface="Source Sans Pro"/>
                          <a:cs typeface="Source Sans Pro"/>
                          <a:sym typeface="Source Sans Pro"/>
                        </a:rPr>
                        <a:t>Students can draw accurate conclusions from grade level informational texts and support conclusions with appropriate although not always optimal evidence.</a:t>
                      </a: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54" name="Google Shape;1254;p132">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97</a:t>
            </a:fld>
            <a:endParaRPr sz="1800">
              <a:solidFill>
                <a:srgbClr val="FFFFFF"/>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133"/>
          <p:cNvSpPr txBox="1">
            <a:spLocks noGrp="1"/>
          </p:cNvSpPr>
          <p:nvPr>
            <p:ph type="title"/>
          </p:nvPr>
        </p:nvSpPr>
        <p:spPr>
          <a:xfrm>
            <a:off x="248506" y="99219"/>
            <a:ext cx="8438294" cy="81518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 </a:t>
            </a:r>
            <a:r>
              <a:rPr lang="en-US" sz="4500" b="0" dirty="0"/>
              <a:t>– 4 </a:t>
            </a:r>
            <a:endParaRPr dirty="0"/>
          </a:p>
        </p:txBody>
      </p:sp>
      <p:sp>
        <p:nvSpPr>
          <p:cNvPr id="1261" name="Google Shape;1261;p133"/>
          <p:cNvSpPr txBox="1">
            <a:spLocks noGrp="1"/>
          </p:cNvSpPr>
          <p:nvPr>
            <p:ph type="body" idx="1"/>
          </p:nvPr>
        </p:nvSpPr>
        <p:spPr>
          <a:xfrm>
            <a:off x="71919" y="924676"/>
            <a:ext cx="8959065" cy="707886"/>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62" name="Google Shape;1262;p133"/>
          <p:cNvGraphicFramePr/>
          <p:nvPr/>
        </p:nvGraphicFramePr>
        <p:xfrm>
          <a:off x="113016" y="1674274"/>
          <a:ext cx="4083050" cy="387671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3362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end of the year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51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20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Reflects high, yet reasonable expectations for student growth</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263" name="Google Shape;1263;p133"/>
          <p:cNvGraphicFramePr/>
          <p:nvPr/>
        </p:nvGraphicFramePr>
        <p:xfrm>
          <a:off x="4345970" y="1674274"/>
          <a:ext cx="4685000" cy="5068400"/>
        </p:xfrm>
        <a:graphic>
          <a:graphicData uri="http://schemas.openxmlformats.org/drawingml/2006/table">
            <a:tbl>
              <a:tblPr firstRow="1" bandRow="1">
                <a:noFill/>
                <a:tableStyleId>{52045216-18D2-4814-BB6A-587B3A373916}</a:tableStyleId>
              </a:tblPr>
              <a:tblGrid>
                <a:gridCol w="1068500">
                  <a:extLst>
                    <a:ext uri="{9D8B030D-6E8A-4147-A177-3AD203B41FA5}">
                      <a16:colId xmlns:a16="http://schemas.microsoft.com/office/drawing/2014/main" val="20000"/>
                    </a:ext>
                  </a:extLst>
                </a:gridCol>
                <a:gridCol w="3616500">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a:solidFill>
                            <a:schemeClr val="dk1"/>
                          </a:solidFill>
                          <a:latin typeface="Source Sans Pro"/>
                          <a:ea typeface="Source Sans Pro"/>
                          <a:cs typeface="Source Sans Pro"/>
                          <a:sym typeface="Source Sans Pro"/>
                        </a:rPr>
                        <a:t>Partial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Skill Descriptors</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Below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a:latin typeface="Source Sans Pro"/>
                          <a:ea typeface="Source Sans Pro"/>
                          <a:cs typeface="Source Sans Pro"/>
                          <a:sym typeface="Source Sans Pro"/>
                        </a:rPr>
                        <a:t>Students can draw accurate conclusions most of the time from grade-level informational texts and attempt to support conclusions with textual evidence, but the evidence isn’t always appropriate.</a:t>
                      </a:r>
                      <a:endParaRPr sz="180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Well Below 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draw accurate conclusions some of the time from grade-level informational texts, but don’t attempt to support conclusions or, when prompted, support conclusions with inappropriate evidence.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64" name="Google Shape;1264;p133">
            <a:extLst>
              <a:ext uri="{C183D7F6-B498-43B3-948B-1728B52AA6E4}">
                <adec:decorative xmlns:adec="http://schemas.microsoft.com/office/drawing/2017/decorative" val="1"/>
              </a:ext>
            </a:extLst>
          </p:cNvPr>
          <p:cNvSpPr/>
          <p:nvPr/>
        </p:nvSpPr>
        <p:spPr>
          <a:xfrm>
            <a:off x="8441765" y="6182436"/>
            <a:ext cx="552110" cy="502381"/>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98</a:t>
            </a:fld>
            <a:endParaRPr sz="1800">
              <a:solidFill>
                <a:srgbClr val="FFFFFF"/>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gf12912a4d9_0_133"/>
          <p:cNvSpPr txBox="1">
            <a:spLocks noGrp="1"/>
          </p:cNvSpPr>
          <p:nvPr>
            <p:ph type="title"/>
          </p:nvPr>
        </p:nvSpPr>
        <p:spPr>
          <a:xfrm>
            <a:off x="248506" y="99219"/>
            <a:ext cx="8438400" cy="81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500" b="0" dirty="0">
                <a:solidFill>
                  <a:srgbClr val="70659A"/>
                </a:solidFill>
              </a:rPr>
              <a:t>Targeted Skill Profile </a:t>
            </a:r>
            <a:r>
              <a:rPr lang="en-US" sz="4500" b="0" dirty="0"/>
              <a:t>– 5 </a:t>
            </a:r>
            <a:endParaRPr dirty="0"/>
          </a:p>
        </p:txBody>
      </p:sp>
      <p:sp>
        <p:nvSpPr>
          <p:cNvPr id="1271" name="Google Shape;1271;gf12912a4d9_0_133"/>
          <p:cNvSpPr txBox="1">
            <a:spLocks noGrp="1"/>
          </p:cNvSpPr>
          <p:nvPr>
            <p:ph type="body" idx="1"/>
          </p:nvPr>
        </p:nvSpPr>
        <p:spPr>
          <a:xfrm>
            <a:off x="71919" y="924676"/>
            <a:ext cx="8959200" cy="708000"/>
          </a:xfrm>
          <a:prstGeom prst="rect">
            <a:avLst/>
          </a:prstGeom>
          <a:noFill/>
          <a:ln>
            <a:noFill/>
          </a:ln>
        </p:spPr>
        <p:txBody>
          <a:bodyPr spcFirstLastPara="1" wrap="square" lIns="91425" tIns="45700" rIns="91425" bIns="45700" anchor="t" anchorCtr="0">
            <a:spAutoFit/>
          </a:bodyPr>
          <a:lstStyle/>
          <a:p>
            <a:pPr marL="255985" lvl="0" indent="-255985" algn="l" rtl="0">
              <a:spcBef>
                <a:spcPts val="0"/>
              </a:spcBef>
              <a:spcAft>
                <a:spcPts val="0"/>
              </a:spcAft>
              <a:buNone/>
            </a:pPr>
            <a:r>
              <a:rPr lang="en-US" sz="2000">
                <a:latin typeface="Source Sans Pro"/>
                <a:ea typeface="Source Sans Pro"/>
                <a:cs typeface="Source Sans Pro"/>
                <a:sym typeface="Source Sans Pro"/>
              </a:rPr>
              <a:t>Skill Statement 8</a:t>
            </a:r>
            <a:r>
              <a:rPr lang="en-US" sz="2000" baseline="30000">
                <a:latin typeface="Source Sans Pro"/>
                <a:ea typeface="Source Sans Pro"/>
                <a:cs typeface="Source Sans Pro"/>
                <a:sym typeface="Source Sans Pro"/>
              </a:rPr>
              <a:t>th</a:t>
            </a:r>
            <a:r>
              <a:rPr lang="en-US" sz="2000">
                <a:latin typeface="Source Sans Pro"/>
                <a:ea typeface="Source Sans Pro"/>
                <a:cs typeface="Source Sans Pro"/>
                <a:sym typeface="Source Sans Pro"/>
              </a:rPr>
              <a:t> ELA:  Students will be able to draw accurate conclusions supported by appropriate textual evidence from informational texts</a:t>
            </a:r>
            <a:endParaRPr sz="2000">
              <a:latin typeface="Source Sans Pro"/>
              <a:ea typeface="Source Sans Pro"/>
              <a:cs typeface="Source Sans Pro"/>
              <a:sym typeface="Source Sans Pro"/>
            </a:endParaRPr>
          </a:p>
        </p:txBody>
      </p:sp>
      <p:graphicFrame>
        <p:nvGraphicFramePr>
          <p:cNvPr id="1272" name="Google Shape;1272;gf12912a4d9_0_133"/>
          <p:cNvGraphicFramePr/>
          <p:nvPr/>
        </p:nvGraphicFramePr>
        <p:xfrm>
          <a:off x="113016" y="1674274"/>
          <a:ext cx="4083050" cy="3876710"/>
        </p:xfrm>
        <a:graphic>
          <a:graphicData uri="http://schemas.openxmlformats.org/drawingml/2006/table">
            <a:tbl>
              <a:tblPr firstRow="1" bandRow="1">
                <a:noFill/>
                <a:tableStyleId>{52045216-18D2-4814-BB6A-587B3A373916}</a:tableStyleId>
              </a:tblPr>
              <a:tblGrid>
                <a:gridCol w="4083050">
                  <a:extLst>
                    <a:ext uri="{9D8B030D-6E8A-4147-A177-3AD203B41FA5}">
                      <a16:colId xmlns:a16="http://schemas.microsoft.com/office/drawing/2014/main" val="20000"/>
                    </a:ext>
                  </a:extLst>
                </a:gridCol>
              </a:tblGrid>
              <a:tr h="470150">
                <a:tc>
                  <a:txBody>
                    <a:bodyPr/>
                    <a:lstStyle/>
                    <a:p>
                      <a:pPr marL="0" marR="0" lvl="0" indent="0" algn="l" rtl="0">
                        <a:spcBef>
                          <a:spcPts val="0"/>
                        </a:spcBef>
                        <a:spcAft>
                          <a:spcPts val="0"/>
                        </a:spcAft>
                        <a:buNone/>
                      </a:pPr>
                      <a:r>
                        <a:rPr lang="en-US" sz="1800" b="0">
                          <a:solidFill>
                            <a:schemeClr val="dk1"/>
                          </a:solidFill>
                          <a:latin typeface="Source Sans Pro"/>
                          <a:ea typeface="Source Sans Pro"/>
                          <a:cs typeface="Source Sans Pro"/>
                          <a:sym typeface="Source Sans Pro"/>
                        </a:rPr>
                        <a:t>Success Criteria of a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3362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Articulates skills for the end of the year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3300">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Differentiates between levels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451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Descriptors align to skill statement</a:t>
                      </a:r>
                      <a:endParaRPr sz="135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207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Can be assessed in multiple ways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a:solidFill>
                            <a:srgbClr val="000000"/>
                          </a:solidFill>
                          <a:latin typeface="Source Sans Pro"/>
                          <a:ea typeface="Source Sans Pro"/>
                          <a:cs typeface="Source Sans Pro"/>
                          <a:sym typeface="Source Sans Pro"/>
                        </a:rPr>
                        <a:t>Targets are specific to the students in the teacher’s class and based on multiple sources of evidence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65925">
                <a:tc>
                  <a:txBody>
                    <a:bodyPr/>
                    <a:lstStyle/>
                    <a:p>
                      <a:pPr marL="0" marR="0" lvl="0" indent="0" algn="l" rtl="0">
                        <a:lnSpc>
                          <a:spcPct val="100000"/>
                        </a:lnSpc>
                        <a:spcBef>
                          <a:spcPts val="0"/>
                        </a:spcBef>
                        <a:spcAft>
                          <a:spcPts val="0"/>
                        </a:spcAft>
                        <a:buClr>
                          <a:srgbClr val="000000"/>
                        </a:buClr>
                        <a:buSzPts val="1800"/>
                        <a:buFont typeface="Source Sans Pro"/>
                        <a:buNone/>
                      </a:pPr>
                      <a:r>
                        <a:rPr lang="en-US" sz="1800" dirty="0">
                          <a:solidFill>
                            <a:srgbClr val="000000"/>
                          </a:solidFill>
                          <a:latin typeface="Source Sans Pro"/>
                          <a:ea typeface="Source Sans Pro"/>
                          <a:cs typeface="Source Sans Pro"/>
                          <a:sym typeface="Source Sans Pro"/>
                        </a:rPr>
                        <a:t>Reflects high, yet reasonable expectations for student growth</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35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273" name="Google Shape;1273;gf12912a4d9_0_133" descr="Checkmark next to &quot;Articulates skills for the end of the year&quot; "/>
          <p:cNvPicPr preferRelativeResize="0"/>
          <p:nvPr/>
        </p:nvPicPr>
        <p:blipFill rotWithShape="1">
          <a:blip r:embed="rId3">
            <a:alphaModFix/>
          </a:blip>
          <a:srcRect/>
          <a:stretch/>
        </p:blipFill>
        <p:spPr>
          <a:xfrm>
            <a:off x="3903848" y="2136861"/>
            <a:ext cx="422273" cy="457314"/>
          </a:xfrm>
          <a:prstGeom prst="rect">
            <a:avLst/>
          </a:prstGeom>
          <a:noFill/>
          <a:ln>
            <a:noFill/>
          </a:ln>
        </p:spPr>
      </p:pic>
      <p:pic>
        <p:nvPicPr>
          <p:cNvPr id="1274" name="Google Shape;1274;gf12912a4d9_0_133" descr="Checkmark next to &quot;Differentiates between levels&quot; "/>
          <p:cNvPicPr preferRelativeResize="0"/>
          <p:nvPr/>
        </p:nvPicPr>
        <p:blipFill rotWithShape="1">
          <a:blip r:embed="rId3">
            <a:alphaModFix/>
          </a:blip>
          <a:srcRect/>
          <a:stretch/>
        </p:blipFill>
        <p:spPr>
          <a:xfrm>
            <a:off x="3939252" y="2480290"/>
            <a:ext cx="422273" cy="457314"/>
          </a:xfrm>
          <a:prstGeom prst="rect">
            <a:avLst/>
          </a:prstGeom>
          <a:noFill/>
          <a:ln>
            <a:noFill/>
          </a:ln>
        </p:spPr>
      </p:pic>
      <p:pic>
        <p:nvPicPr>
          <p:cNvPr id="1275" name="Google Shape;1275;gf12912a4d9_0_133" descr="Checkmark next to &quot;Descriptors align to skill statement&quot; "/>
          <p:cNvPicPr preferRelativeResize="0"/>
          <p:nvPr/>
        </p:nvPicPr>
        <p:blipFill rotWithShape="1">
          <a:blip r:embed="rId3">
            <a:alphaModFix/>
          </a:blip>
          <a:srcRect/>
          <a:stretch/>
        </p:blipFill>
        <p:spPr>
          <a:xfrm>
            <a:off x="3939252" y="2932773"/>
            <a:ext cx="422273" cy="457314"/>
          </a:xfrm>
          <a:prstGeom prst="rect">
            <a:avLst/>
          </a:prstGeom>
          <a:noFill/>
          <a:ln>
            <a:noFill/>
          </a:ln>
        </p:spPr>
      </p:pic>
      <p:pic>
        <p:nvPicPr>
          <p:cNvPr id="1276" name="Google Shape;1276;gf12912a4d9_0_133" descr="Checkmark next to &quot;Can be assessed in multiple ways&quot; "/>
          <p:cNvPicPr preferRelativeResize="0"/>
          <p:nvPr/>
        </p:nvPicPr>
        <p:blipFill rotWithShape="1">
          <a:blip r:embed="rId3">
            <a:alphaModFix/>
          </a:blip>
          <a:srcRect/>
          <a:stretch/>
        </p:blipFill>
        <p:spPr>
          <a:xfrm>
            <a:off x="3960332" y="3398885"/>
            <a:ext cx="422273" cy="457314"/>
          </a:xfrm>
          <a:prstGeom prst="rect">
            <a:avLst/>
          </a:prstGeom>
          <a:noFill/>
          <a:ln>
            <a:noFill/>
          </a:ln>
        </p:spPr>
      </p:pic>
      <p:pic>
        <p:nvPicPr>
          <p:cNvPr id="1277" name="Google Shape;1277;gf12912a4d9_0_133" descr="Question Mark next to &quot;Targets are specific to the students in the teacher’s class and based on multiple sources of evidence&quot; "/>
          <p:cNvPicPr preferRelativeResize="0"/>
          <p:nvPr/>
        </p:nvPicPr>
        <p:blipFill rotWithShape="1">
          <a:blip r:embed="rId4">
            <a:alphaModFix/>
          </a:blip>
          <a:srcRect/>
          <a:stretch/>
        </p:blipFill>
        <p:spPr>
          <a:xfrm>
            <a:off x="3746352" y="3988957"/>
            <a:ext cx="514741" cy="457313"/>
          </a:xfrm>
          <a:prstGeom prst="rect">
            <a:avLst/>
          </a:prstGeom>
          <a:noFill/>
          <a:ln>
            <a:noFill/>
          </a:ln>
        </p:spPr>
      </p:pic>
      <p:pic>
        <p:nvPicPr>
          <p:cNvPr id="1278" name="Google Shape;1278;gf12912a4d9_0_133" descr="Checkmark next to &quot;Reflects high, yet reasonable expectations for student growth&quot; "/>
          <p:cNvPicPr preferRelativeResize="0"/>
          <p:nvPr/>
        </p:nvPicPr>
        <p:blipFill rotWithShape="1">
          <a:blip r:embed="rId3">
            <a:alphaModFix/>
          </a:blip>
          <a:srcRect/>
          <a:stretch/>
        </p:blipFill>
        <p:spPr>
          <a:xfrm>
            <a:off x="3939252" y="4931363"/>
            <a:ext cx="422273" cy="457314"/>
          </a:xfrm>
          <a:prstGeom prst="rect">
            <a:avLst/>
          </a:prstGeom>
          <a:noFill/>
          <a:ln>
            <a:noFill/>
          </a:ln>
        </p:spPr>
      </p:pic>
      <p:graphicFrame>
        <p:nvGraphicFramePr>
          <p:cNvPr id="1279" name="Google Shape;1279;gf12912a4d9_0_133"/>
          <p:cNvGraphicFramePr/>
          <p:nvPr/>
        </p:nvGraphicFramePr>
        <p:xfrm>
          <a:off x="4396928" y="1674274"/>
          <a:ext cx="4634075" cy="5068400"/>
        </p:xfrm>
        <a:graphic>
          <a:graphicData uri="http://schemas.openxmlformats.org/drawingml/2006/table">
            <a:tbl>
              <a:tblPr firstRow="1" bandRow="1">
                <a:noFill/>
                <a:tableStyleId>{52045216-18D2-4814-BB6A-587B3A373916}</a:tableStyleId>
              </a:tblPr>
              <a:tblGrid>
                <a:gridCol w="1056900">
                  <a:extLst>
                    <a:ext uri="{9D8B030D-6E8A-4147-A177-3AD203B41FA5}">
                      <a16:colId xmlns:a16="http://schemas.microsoft.com/office/drawing/2014/main" val="20000"/>
                    </a:ext>
                  </a:extLst>
                </a:gridCol>
                <a:gridCol w="3577175">
                  <a:extLst>
                    <a:ext uri="{9D8B030D-6E8A-4147-A177-3AD203B41FA5}">
                      <a16:colId xmlns:a16="http://schemas.microsoft.com/office/drawing/2014/main" val="20001"/>
                    </a:ext>
                  </a:extLst>
                </a:gridCol>
              </a:tblGrid>
              <a:tr h="442200">
                <a:tc>
                  <a:txBody>
                    <a:bodyPr/>
                    <a:lstStyle/>
                    <a:p>
                      <a:pPr marL="0" marR="0" lvl="0" indent="0" algn="ctr" rtl="0">
                        <a:spcBef>
                          <a:spcPts val="0"/>
                        </a:spcBef>
                        <a:spcAft>
                          <a:spcPts val="0"/>
                        </a:spcAft>
                        <a:buNone/>
                      </a:pPr>
                      <a:r>
                        <a:rPr lang="en-US" sz="1800" b="0">
                          <a:solidFill>
                            <a:schemeClr val="dk1"/>
                          </a:solidFill>
                        </a:rPr>
                        <a:t>Partial TSP</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tc>
                  <a:txBody>
                    <a:bodyPr/>
                    <a:lstStyle/>
                    <a:p>
                      <a:pPr marL="0" marR="0" lvl="0" indent="0" algn="l" rtl="0">
                        <a:spcBef>
                          <a:spcPts val="0"/>
                        </a:spcBef>
                        <a:spcAft>
                          <a:spcPts val="0"/>
                        </a:spcAft>
                        <a:buNone/>
                      </a:pPr>
                      <a:r>
                        <a:rPr lang="en-US" sz="1800" b="0">
                          <a:solidFill>
                            <a:schemeClr val="dk1"/>
                          </a:solidFill>
                        </a:rPr>
                        <a:t>Skill Descriptors</a:t>
                      </a:r>
                      <a:endParaRPr/>
                    </a:p>
                  </a:txBody>
                  <a:tcPr marL="91450" marR="91450" marT="45725" marB="45725">
                    <a:lnB w="12700" cap="flat" cmpd="sng">
                      <a:solidFill>
                        <a:schemeClr val="dk1"/>
                      </a:solidFill>
                      <a:prstDash val="solid"/>
                      <a:round/>
                      <a:headEnd type="none" w="sm" len="sm"/>
                      <a:tailEnd type="none" w="sm" len="sm"/>
                    </a:lnB>
                    <a:solidFill>
                      <a:srgbClr val="F89C4D"/>
                    </a:solidFill>
                  </a:tcPr>
                </a:tc>
                <a:extLst>
                  <a:ext uri="{0D108BD9-81ED-4DB2-BD59-A6C34878D82A}">
                    <a16:rowId xmlns:a16="http://schemas.microsoft.com/office/drawing/2014/main" val="10000"/>
                  </a:ext>
                </a:extLst>
              </a:tr>
              <a:tr h="2009475">
                <a:tc>
                  <a:txBody>
                    <a:bodyPr/>
                    <a:lstStyle/>
                    <a:p>
                      <a:pPr marL="0" marR="0" lvl="0" indent="0" algn="ctr" rtl="0">
                        <a:lnSpc>
                          <a:spcPct val="107000"/>
                        </a:lnSpc>
                        <a:spcBef>
                          <a:spcPts val="0"/>
                        </a:spcBef>
                        <a:spcAft>
                          <a:spcPts val="0"/>
                        </a:spcAft>
                        <a:buNone/>
                      </a:pPr>
                      <a:r>
                        <a:rPr lang="en-US" sz="1800">
                          <a:latin typeface="Source Sans Pro"/>
                          <a:ea typeface="Source Sans Pro"/>
                          <a:cs typeface="Source Sans Pro"/>
                          <a:sym typeface="Source Sans Pro"/>
                        </a:rPr>
                        <a:t> </a:t>
                      </a:r>
                      <a:endParaRPr/>
                    </a:p>
                    <a:p>
                      <a:pPr marL="171450" marR="205105" lvl="0" indent="5079" algn="ctr" rtl="0">
                        <a:lnSpc>
                          <a:spcPct val="95000"/>
                        </a:lnSpc>
                        <a:spcBef>
                          <a:spcPts val="0"/>
                        </a:spcBef>
                        <a:spcAft>
                          <a:spcPts val="0"/>
                        </a:spcAft>
                        <a:buNone/>
                      </a:pPr>
                      <a:r>
                        <a:rPr lang="en-US" sz="1800">
                          <a:latin typeface="Source Sans Pro"/>
                          <a:ea typeface="Source Sans Pro"/>
                          <a:cs typeface="Source Sans Pro"/>
                          <a:sym typeface="Source Sans Pro"/>
                        </a:rPr>
                        <a:t>Below Typical Skill</a:t>
                      </a: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3655" marR="49530" lvl="0" indent="0" algn="l" rtl="0">
                        <a:lnSpc>
                          <a:spcPct val="107000"/>
                        </a:lnSpc>
                        <a:spcBef>
                          <a:spcPts val="0"/>
                        </a:spcBef>
                        <a:spcAft>
                          <a:spcPts val="0"/>
                        </a:spcAft>
                        <a:buClr>
                          <a:schemeClr val="dk1"/>
                        </a:buClr>
                        <a:buSzPts val="1800"/>
                        <a:buFont typeface="Source Sans Pro"/>
                        <a:buNone/>
                      </a:pPr>
                      <a:r>
                        <a:rPr lang="en-US" sz="1800">
                          <a:latin typeface="Source Sans Pro"/>
                          <a:ea typeface="Source Sans Pro"/>
                          <a:cs typeface="Source Sans Pro"/>
                          <a:sym typeface="Source Sans Pro"/>
                        </a:rPr>
                        <a:t>Students can draw accurate conclusions most of the time from grade-level informational texts and attempt to support conclusions with textual evidence, but the evidence isn’t always appropriate.</a:t>
                      </a:r>
                      <a:endParaRPr sz="1800">
                        <a:latin typeface="Source Sans Pro"/>
                        <a:ea typeface="Source Sans Pro"/>
                        <a:cs typeface="Source Sans Pro"/>
                        <a:sym typeface="Source Sans Pro"/>
                      </a:endParaRPr>
                    </a:p>
                    <a:p>
                      <a:pPr marL="33655" marR="49530" lvl="0" indent="0" algn="l" rtl="0">
                        <a:lnSpc>
                          <a:spcPct val="107000"/>
                        </a:lnSpc>
                        <a:spcBef>
                          <a:spcPts val="760"/>
                        </a:spcBef>
                        <a:spcAft>
                          <a:spcPts val="0"/>
                        </a:spcAft>
                        <a:buNone/>
                      </a:pPr>
                      <a:endParaRPr sz="1800">
                        <a:latin typeface="Source Sans Pro"/>
                        <a:ea typeface="Source Sans Pro"/>
                        <a:cs typeface="Source Sans Pro"/>
                        <a:sym typeface="Source Sans Pro"/>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43650">
                <a:tc>
                  <a:txBody>
                    <a:bodyPr/>
                    <a:lstStyle/>
                    <a:p>
                      <a:pPr marL="0" marR="0" lvl="0" indent="0" algn="ctr" rtl="0">
                        <a:spcBef>
                          <a:spcPts val="0"/>
                        </a:spcBef>
                        <a:spcAft>
                          <a:spcPts val="0"/>
                        </a:spcAft>
                        <a:buNone/>
                      </a:pPr>
                      <a:r>
                        <a:rPr lang="en-US" sz="1800">
                          <a:latin typeface="Source Sans Pro"/>
                          <a:ea typeface="Source Sans Pro"/>
                          <a:cs typeface="Source Sans Pro"/>
                          <a:sym typeface="Source Sans Pro"/>
                        </a:rPr>
                        <a:t>Well Below Typical Skill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Source Sans Pro"/>
                        <a:buNone/>
                      </a:pPr>
                      <a:r>
                        <a:rPr lang="en-US" sz="1800" dirty="0">
                          <a:latin typeface="Source Sans Pro"/>
                          <a:ea typeface="Source Sans Pro"/>
                          <a:cs typeface="Source Sans Pro"/>
                          <a:sym typeface="Source Sans Pro"/>
                        </a:rPr>
                        <a:t>Students can draw accurate conclusions some of the time from grade-level informational texts, but don’t attempt to support conclusions or, when prompted, support conclusions with inappropriate evidence.</a:t>
                      </a:r>
                      <a:endParaRPr sz="1800" dirty="0">
                        <a:latin typeface="Source Sans Pro"/>
                        <a:ea typeface="Source Sans Pro"/>
                        <a:cs typeface="Source Sans Pro"/>
                        <a:sym typeface="Source Sans Pro"/>
                      </a:endParaRPr>
                    </a:p>
                    <a:p>
                      <a:pPr marL="0" marR="0" lvl="0" indent="0" algn="l" rtl="0">
                        <a:spcBef>
                          <a:spcPts val="0"/>
                        </a:spcBef>
                        <a:spcAft>
                          <a:spcPts val="0"/>
                        </a:spcAft>
                        <a:buNone/>
                      </a:pPr>
                      <a:endParaRPr sz="1800" dirty="0">
                        <a:latin typeface="Source Sans Pro"/>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80" name="Google Shape;1280;gf12912a4d9_0_133">
            <a:extLst>
              <a:ext uri="{C183D7F6-B498-43B3-948B-1728B52AA6E4}">
                <adec:decorative xmlns:adec="http://schemas.microsoft.com/office/drawing/2017/decorative" val="1"/>
              </a:ext>
            </a:extLst>
          </p:cNvPr>
          <p:cNvSpPr/>
          <p:nvPr/>
        </p:nvSpPr>
        <p:spPr>
          <a:xfrm>
            <a:off x="8441765" y="6182436"/>
            <a:ext cx="552000" cy="502500"/>
          </a:xfrm>
          <a:prstGeom prst="ellipse">
            <a:avLst/>
          </a:prstGeom>
          <a:solidFill>
            <a:schemeClr val="accent1"/>
          </a:solidFill>
          <a:ln>
            <a:noFill/>
          </a:ln>
        </p:spPr>
        <p:txBody>
          <a:bodyPr spcFirstLastPara="1" wrap="square" lIns="0" tIns="0" rIns="0" bIns="0" anchor="ctr" anchorCtr="1">
            <a:noAutofit/>
          </a:bodyPr>
          <a:lstStyle/>
          <a:p>
            <a:pPr marL="0" marR="0" lvl="0" indent="0" algn="l" rtl="0">
              <a:spcBef>
                <a:spcPts val="0"/>
              </a:spcBef>
              <a:spcAft>
                <a:spcPts val="0"/>
              </a:spcAft>
              <a:buNone/>
            </a:pPr>
            <a:fld id="{00000000-1234-1234-1234-123412341234}" type="slidenum">
              <a:rPr lang="en-US" sz="1800">
                <a:solidFill>
                  <a:srgbClr val="FFFFFF"/>
                </a:solidFill>
                <a:latin typeface="Calibri"/>
                <a:ea typeface="Calibri"/>
                <a:cs typeface="Calibri"/>
                <a:sym typeface="Calibri"/>
              </a:rPr>
              <a:t>99</a:t>
            </a:fld>
            <a:endParaRPr sz="18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TESS - Cov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TESS-Content">
  <a:themeElements>
    <a:clrScheme name="Custom 1">
      <a:dk1>
        <a:srgbClr val="000000"/>
      </a:dk1>
      <a:lt1>
        <a:srgbClr val="FFFFFF"/>
      </a:lt1>
      <a:dk2>
        <a:srgbClr val="1F497D"/>
      </a:dk2>
      <a:lt2>
        <a:srgbClr val="EEECE1"/>
      </a:lt2>
      <a:accent1>
        <a:srgbClr val="4F81BD"/>
      </a:accent1>
      <a:accent2>
        <a:srgbClr val="E36C09"/>
      </a:accent2>
      <a:accent3>
        <a:srgbClr val="938953"/>
      </a:accent3>
      <a:accent4>
        <a:srgbClr val="6565FF"/>
      </a:accent4>
      <a:accent5>
        <a:srgbClr val="4BACC6"/>
      </a:accent5>
      <a:accent6>
        <a:srgbClr val="FE66FF"/>
      </a:accent6>
      <a:hlink>
        <a:srgbClr val="548DD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15636</TotalTime>
  <Words>10361</Words>
  <Application>Microsoft Office PowerPoint</Application>
  <PresentationFormat>On-screen Show (4:3)</PresentationFormat>
  <Paragraphs>1519</Paragraphs>
  <Slides>164</Slides>
  <Notes>164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164</vt:i4>
      </vt:variant>
    </vt:vector>
  </HeadingPairs>
  <TitlesOfParts>
    <vt:vector size="175" baseType="lpstr">
      <vt:lpstr>Arial</vt:lpstr>
      <vt:lpstr>Calibri</vt:lpstr>
      <vt:lpstr>Libre Baskerville</vt:lpstr>
      <vt:lpstr>Noto Sans Symbols</vt:lpstr>
      <vt:lpstr>Open Sans</vt:lpstr>
      <vt:lpstr>Oxygen</vt:lpstr>
      <vt:lpstr>Source Sans Pro</vt:lpstr>
      <vt:lpstr>Sura</vt:lpstr>
      <vt:lpstr>Times New Roman</vt:lpstr>
      <vt:lpstr>T-TESS - Cover</vt:lpstr>
      <vt:lpstr>T-TESS-Content</vt:lpstr>
      <vt:lpstr>Student Learning Objectives </vt:lpstr>
      <vt:lpstr>Objectives</vt:lpstr>
      <vt:lpstr>Framing Questions</vt:lpstr>
      <vt:lpstr>SLO Process – 2 </vt:lpstr>
      <vt:lpstr>Student Growth: Using Tests vs. Using a Body of Evidence of Student Work </vt:lpstr>
      <vt:lpstr>Connection to Teacher Growth</vt:lpstr>
      <vt:lpstr>Highly Structured Process</vt:lpstr>
      <vt:lpstr>Body of Evidence (BOE)</vt:lpstr>
      <vt:lpstr>Core Idea</vt:lpstr>
      <vt:lpstr>Growth vs. Achievement</vt:lpstr>
      <vt:lpstr>Growth vs. Achievement – 2 </vt:lpstr>
      <vt:lpstr>The SLO Perspective</vt:lpstr>
      <vt:lpstr>Core Idea – 2 </vt:lpstr>
      <vt:lpstr>SLOs are…</vt:lpstr>
      <vt:lpstr>Six Big Questions of the SLO Process</vt:lpstr>
      <vt:lpstr>Correct Order of SLO Key Questions</vt:lpstr>
      <vt:lpstr>Why isn’t “Who are my students?” first?</vt:lpstr>
      <vt:lpstr>Structure of the Training</vt:lpstr>
      <vt:lpstr>Three Phases of SLO</vt:lpstr>
      <vt:lpstr>What we will cover…</vt:lpstr>
      <vt:lpstr>SLO Skill Statements</vt:lpstr>
      <vt:lpstr>What is the focus of my SLO? </vt:lpstr>
      <vt:lpstr>SLO Skill Statement</vt:lpstr>
      <vt:lpstr>Creating Skill Statements</vt:lpstr>
      <vt:lpstr>Creating Skill Statements – 2 </vt:lpstr>
      <vt:lpstr>Success Criteria for Writing  an Effective Skill Statement</vt:lpstr>
      <vt:lpstr>SLO Skill Statements – 2 </vt:lpstr>
      <vt:lpstr>SLO Skill Statements – 3 </vt:lpstr>
      <vt:lpstr>SLO Skill Statements – 4 </vt:lpstr>
      <vt:lpstr>SLO Skill Statements – 5 </vt:lpstr>
      <vt:lpstr>SLO Skill Statement Exemplars</vt:lpstr>
      <vt:lpstr>SLO Skill Statement Non-Exemplars</vt:lpstr>
      <vt:lpstr>Strengthening Non-Exemplar  Skill Statements</vt:lpstr>
      <vt:lpstr>TEKS Connection</vt:lpstr>
      <vt:lpstr>TEKS Connection – 2 </vt:lpstr>
      <vt:lpstr>Consult the TEKS as a general guide</vt:lpstr>
      <vt:lpstr>Core Idea – 3 </vt:lpstr>
      <vt:lpstr>Strengthening Skill Statements</vt:lpstr>
      <vt:lpstr>Strengthening Skill Statements – 2 </vt:lpstr>
      <vt:lpstr>Activity – 2 </vt:lpstr>
      <vt:lpstr>A Resource to Review (and use later!)</vt:lpstr>
      <vt:lpstr>Student Learning Objectives Form </vt:lpstr>
      <vt:lpstr>Your Turn!</vt:lpstr>
      <vt:lpstr>Logistics - Year One</vt:lpstr>
      <vt:lpstr>Logistics - Years Two and Beyond</vt:lpstr>
      <vt:lpstr>Reflections – 2 </vt:lpstr>
      <vt:lpstr>Key Takeaways – 2 </vt:lpstr>
      <vt:lpstr>Initial Skill Profile Section</vt:lpstr>
      <vt:lpstr>Core Idea – 4 </vt:lpstr>
      <vt:lpstr>Who are my students? </vt:lpstr>
      <vt:lpstr>Who are my students?</vt:lpstr>
      <vt:lpstr>Creating an Initial Skill Profile</vt:lpstr>
      <vt:lpstr>Success Criteria for Writing an Effective Initial Skill Profile</vt:lpstr>
      <vt:lpstr>Initial Skill Profile: Exemplar</vt:lpstr>
      <vt:lpstr>Initial Skill Profile: Exemplar – 2 </vt:lpstr>
      <vt:lpstr>Initial Skill Profile</vt:lpstr>
      <vt:lpstr>Initial Skill Profile Exemplar – 3 </vt:lpstr>
      <vt:lpstr>Initial Skill Profile – 3 </vt:lpstr>
      <vt:lpstr>Initial Skill Profile – 4 </vt:lpstr>
      <vt:lpstr>Initial Skill Profile Non-Exemplars </vt:lpstr>
      <vt:lpstr>Revising a Non-Exemplar ISP:  3rd Grade Math</vt:lpstr>
      <vt:lpstr>One Example: Revised 3rd Grade Math ISP</vt:lpstr>
      <vt:lpstr>Changes from Non-Exemplar to Revised  Version</vt:lpstr>
      <vt:lpstr>A Resource to Review (and use later!) – 2 </vt:lpstr>
      <vt:lpstr>Step 2: What do I think my students will be able to do? </vt:lpstr>
      <vt:lpstr>Your Turn! – 2 </vt:lpstr>
      <vt:lpstr>Success Criteria for Writing an Effective Initial Skill Profile – 2 </vt:lpstr>
      <vt:lpstr>Reflections – 3 </vt:lpstr>
      <vt:lpstr>Matching Students to the ISP</vt:lpstr>
      <vt:lpstr>Who are my students? – 2 </vt:lpstr>
      <vt:lpstr>Who are my students? – 3 </vt:lpstr>
      <vt:lpstr>Who are my students? – 4 </vt:lpstr>
      <vt:lpstr>Students’ Entering Skill Levels</vt:lpstr>
      <vt:lpstr>Core Idea – 5 </vt:lpstr>
      <vt:lpstr>Who are my students? – 5 </vt:lpstr>
      <vt:lpstr>What are my students’  BOY skill levels?</vt:lpstr>
      <vt:lpstr>Who are my students? – 6 </vt:lpstr>
      <vt:lpstr>Activity – 4 </vt:lpstr>
      <vt:lpstr>Use the student work to place students</vt:lpstr>
      <vt:lpstr>Where would you place the students?</vt:lpstr>
      <vt:lpstr>SLO Skill Focus </vt:lpstr>
      <vt:lpstr>Share Your Learning</vt:lpstr>
      <vt:lpstr>Share Your Learning – 2 </vt:lpstr>
      <vt:lpstr>Reflections – 4 </vt:lpstr>
      <vt:lpstr>Day 2</vt:lpstr>
      <vt:lpstr>Day 2 – 2 </vt:lpstr>
      <vt:lpstr>A Takeaway From Day 1…</vt:lpstr>
      <vt:lpstr>The Targeted Skill Profile (TSP)</vt:lpstr>
      <vt:lpstr>What are my expectations for these students?</vt:lpstr>
      <vt:lpstr>Targeted Skill Profiles</vt:lpstr>
      <vt:lpstr>Targeted Skill Profiles – 2 </vt:lpstr>
      <vt:lpstr>Core Idea – 6 </vt:lpstr>
      <vt:lpstr>Success Criteria for Writing an Effective Targeted Skill Profile</vt:lpstr>
      <vt:lpstr>Targeted Skill Profile: Exemplar</vt:lpstr>
      <vt:lpstr>Key Differences: TSP &amp; ISP</vt:lpstr>
      <vt:lpstr>Targeted Skill Profile</vt:lpstr>
      <vt:lpstr>Targeted Skill Profile – 3 </vt:lpstr>
      <vt:lpstr>Targeted Skill Profile – 4 </vt:lpstr>
      <vt:lpstr>Targeted Skill Profile – 5 </vt:lpstr>
      <vt:lpstr>TSP Compared to ISP</vt:lpstr>
      <vt:lpstr>TSP Compared to ISP – 2 </vt:lpstr>
      <vt:lpstr>TSP Exemplar: 5th Grade Science</vt:lpstr>
      <vt:lpstr>Success Criteria for Writing an Effective Targeted Skill Profile – 2 </vt:lpstr>
      <vt:lpstr>Targeted Skill Profiles: Non-Exemplars</vt:lpstr>
      <vt:lpstr>Revising TSP Descriptors</vt:lpstr>
      <vt:lpstr>Revising TSP Descriptors – 2 </vt:lpstr>
      <vt:lpstr>Steps to Revising TSPs</vt:lpstr>
      <vt:lpstr>Activity</vt:lpstr>
      <vt:lpstr>One Example: Revised Culinary Arts TSP</vt:lpstr>
      <vt:lpstr>A Resource to Review (and use later!) – 3 </vt:lpstr>
      <vt:lpstr>Your Turn! – 3 </vt:lpstr>
      <vt:lpstr>Success Criteria for Writing an Effective Targeted Skill Profile – 3 </vt:lpstr>
      <vt:lpstr>Setting Targeted Growth Goals </vt:lpstr>
      <vt:lpstr>Targeted Skill Profile: Exemplar – 2 </vt:lpstr>
      <vt:lpstr>What are my expectations for these students? – 2 </vt:lpstr>
      <vt:lpstr>What are my expectations for these students? – 3 </vt:lpstr>
      <vt:lpstr>What are my expectations for these students? – 4 </vt:lpstr>
      <vt:lpstr>What are my expectations for these students? – 5 </vt:lpstr>
      <vt:lpstr>What are my expectations for these students? – 6 </vt:lpstr>
      <vt:lpstr>What are my expectations for these students? – 7 </vt:lpstr>
      <vt:lpstr>ISP Skill Level vs. TSP Skill Level</vt:lpstr>
      <vt:lpstr>Reflections – 5 </vt:lpstr>
      <vt:lpstr>The SLO Form</vt:lpstr>
      <vt:lpstr>SLO Form: Step 4</vt:lpstr>
      <vt:lpstr>Differentiation</vt:lpstr>
      <vt:lpstr>Progress Monitoring </vt:lpstr>
      <vt:lpstr>Colleague Collaboration </vt:lpstr>
      <vt:lpstr>Your Turn! </vt:lpstr>
      <vt:lpstr>Reflection</vt:lpstr>
      <vt:lpstr>Beginning of Year Conference </vt:lpstr>
      <vt:lpstr>Three Phase Process</vt:lpstr>
      <vt:lpstr>Building a Body of Evidence</vt:lpstr>
      <vt:lpstr>Phase Two: Monitor Progress and Build the Body of Evidence (BOE)</vt:lpstr>
      <vt:lpstr>How will I guide these students towards growth?</vt:lpstr>
      <vt:lpstr>Body of Evidence – 2 </vt:lpstr>
      <vt:lpstr>Body of Evidence – 3 </vt:lpstr>
      <vt:lpstr>Body of Evidence </vt:lpstr>
      <vt:lpstr>Your Turn! – 5 </vt:lpstr>
      <vt:lpstr>Student Growth Tracker</vt:lpstr>
      <vt:lpstr>Student Growth Tracker – 2 </vt:lpstr>
      <vt:lpstr>Student Growth Tracker – 3 </vt:lpstr>
      <vt:lpstr>Student Growth Tracker – 4 </vt:lpstr>
      <vt:lpstr>Student Growth Tracker – 5 </vt:lpstr>
      <vt:lpstr>Your Turn! – 6 </vt:lpstr>
      <vt:lpstr>Getting Students Involved </vt:lpstr>
      <vt:lpstr>Success Criteria </vt:lpstr>
      <vt:lpstr>Essential Question</vt:lpstr>
      <vt:lpstr>Middle of Year Conference – 2 </vt:lpstr>
      <vt:lpstr>Determining EOY Skill Levels</vt:lpstr>
      <vt:lpstr>Three Phase Process – 2 </vt:lpstr>
      <vt:lpstr>Did students grow and what did I learn from the process? </vt:lpstr>
      <vt:lpstr>What are my students’ EOY Skill Levels?</vt:lpstr>
      <vt:lpstr>Let’s go back to 3rd grade math…</vt:lpstr>
      <vt:lpstr>Where would you place the students? – 2 </vt:lpstr>
      <vt:lpstr>Activity – 5 </vt:lpstr>
      <vt:lpstr>Where would you place the students? – 3 </vt:lpstr>
      <vt:lpstr>Record data and teacher reflection</vt:lpstr>
      <vt:lpstr>End of Year Conference </vt:lpstr>
      <vt:lpstr>Did students grow and what did I learn from this process?</vt:lpstr>
      <vt:lpstr>End of Year Conference – 2 </vt:lpstr>
      <vt:lpstr>SLO Teacher Rating Rubric – 2 </vt:lpstr>
      <vt:lpstr>What we will cover… - 2 </vt:lpstr>
      <vt:lpstr>Closing Reflective Questions</vt:lpstr>
      <vt:lpstr>Resources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 Teacher Orientation Participant-2022</dc:title>
  <dc:creator>Megan Timme</dc:creator>
  <cp:lastModifiedBy>Rachel Buffington</cp:lastModifiedBy>
  <cp:revision>50</cp:revision>
  <dcterms:created xsi:type="dcterms:W3CDTF">2016-04-21T23:38:09Z</dcterms:created>
  <dcterms:modified xsi:type="dcterms:W3CDTF">2022-07-12T19:04:02Z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y fmtid="{D5CDD505-2E9C-101B-9397-08002B2CF9AE}" pid="4" name="ContentTypeId">
    <vt:lpwstr>0x0101001B8CB2DC0153D0408D1CF651F2AD29DF</vt:lpwstr>
  </property>
</Properties>
</file>